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3946" r:id="rId2"/>
  </p:sldMasterIdLst>
  <p:notesMasterIdLst>
    <p:notesMasterId r:id="rId20"/>
  </p:notesMasterIdLst>
  <p:sldIdLst>
    <p:sldId id="256" r:id="rId3"/>
    <p:sldId id="326" r:id="rId4"/>
    <p:sldId id="325" r:id="rId5"/>
    <p:sldId id="336" r:id="rId6"/>
    <p:sldId id="339" r:id="rId7"/>
    <p:sldId id="340" r:id="rId8"/>
    <p:sldId id="341" r:id="rId9"/>
    <p:sldId id="355" r:id="rId10"/>
    <p:sldId id="329" r:id="rId11"/>
    <p:sldId id="331" r:id="rId12"/>
    <p:sldId id="330" r:id="rId13"/>
    <p:sldId id="333" r:id="rId14"/>
    <p:sldId id="337" r:id="rId15"/>
    <p:sldId id="288" r:id="rId16"/>
    <p:sldId id="335" r:id="rId17"/>
    <p:sldId id="338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Koutsolampros" initials="AK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9845" autoAdjust="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5E00B-793A-42C9-A507-243F205340DB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BABB64F-8E95-4574-A791-8F7363195CED}">
      <dgm:prSet/>
      <dgm:spPr/>
      <dgm:t>
        <a:bodyPr/>
        <a:lstStyle/>
        <a:p>
          <a:r>
            <a:rPr lang="el-GR"/>
            <a:t>Δημιουργία Ηλεκτρονικού Εθνικού Φορέα Κοινωνικής Ασφάλισης (e-Ε.Φ.Κ.Α.). Ένταξη Ε.Τ.Ε.Α.Ε.Π. στον Ε.Φ.Κ.Α. (άρθρα 1-9)</a:t>
          </a:r>
          <a:endParaRPr lang="en-US"/>
        </a:p>
      </dgm:t>
    </dgm:pt>
    <dgm:pt modelId="{6567E60A-38A6-4DA1-8873-130DB632901B}" type="parTrans" cxnId="{8AE976BB-7CB9-4578-B305-EF171D6CE2B0}">
      <dgm:prSet/>
      <dgm:spPr/>
      <dgm:t>
        <a:bodyPr/>
        <a:lstStyle/>
        <a:p>
          <a:endParaRPr lang="en-US"/>
        </a:p>
      </dgm:t>
    </dgm:pt>
    <dgm:pt modelId="{3C6C7770-BC67-464F-8BA4-6C79D88D7EC2}" type="sibTrans" cxnId="{8AE976BB-7CB9-4578-B305-EF171D6CE2B0}">
      <dgm:prSet/>
      <dgm:spPr/>
      <dgm:t>
        <a:bodyPr/>
        <a:lstStyle/>
        <a:p>
          <a:endParaRPr lang="en-US"/>
        </a:p>
      </dgm:t>
    </dgm:pt>
    <dgm:pt modelId="{7417AF39-F12F-4880-9243-C9E725B468A9}">
      <dgm:prSet/>
      <dgm:spPr/>
      <dgm:t>
        <a:bodyPr/>
        <a:lstStyle/>
        <a:p>
          <a:r>
            <a:rPr lang="el-GR"/>
            <a:t>Ψηφιακός Μετασχηματισμός Ηλεκτρονικού Εθνικού Φορέα Κοινωνικής Ασφάλισης (e-Ε.Φ.Κ.Α.) − Ψηφιακή Σύνταξη. (άρθρα 10-18)</a:t>
          </a:r>
          <a:endParaRPr lang="en-US"/>
        </a:p>
      </dgm:t>
    </dgm:pt>
    <dgm:pt modelId="{62235D62-1FB9-4449-B719-2172141391D7}" type="parTrans" cxnId="{DCC08A65-EC9C-4C76-961D-8AA9B8CE0F57}">
      <dgm:prSet/>
      <dgm:spPr/>
      <dgm:t>
        <a:bodyPr/>
        <a:lstStyle/>
        <a:p>
          <a:endParaRPr lang="en-US"/>
        </a:p>
      </dgm:t>
    </dgm:pt>
    <dgm:pt modelId="{FAF42188-5E78-44FB-BB65-E0883CB8DF70}" type="sibTrans" cxnId="{DCC08A65-EC9C-4C76-961D-8AA9B8CE0F57}">
      <dgm:prSet/>
      <dgm:spPr/>
      <dgm:t>
        <a:bodyPr/>
        <a:lstStyle/>
        <a:p>
          <a:endParaRPr lang="en-US"/>
        </a:p>
      </dgm:t>
    </dgm:pt>
    <dgm:pt modelId="{4A294344-4135-4C23-B8A8-1A30B6FDC72C}">
      <dgm:prSet/>
      <dgm:spPr/>
      <dgm:t>
        <a:bodyPr/>
        <a:lstStyle/>
        <a:p>
          <a:r>
            <a:rPr lang="el-GR"/>
            <a:t>Ασφαλιστικές και Συνταξιοδοτικές Ρυθμίσεις. (άρθρα 19-49)</a:t>
          </a:r>
          <a:endParaRPr lang="en-US"/>
        </a:p>
      </dgm:t>
    </dgm:pt>
    <dgm:pt modelId="{403DEC95-4AD0-47D1-A478-ACFEA9AF07DE}" type="parTrans" cxnId="{41387B89-F939-4DD7-9635-46ED18E7F42D}">
      <dgm:prSet/>
      <dgm:spPr/>
      <dgm:t>
        <a:bodyPr/>
        <a:lstStyle/>
        <a:p>
          <a:endParaRPr lang="en-US"/>
        </a:p>
      </dgm:t>
    </dgm:pt>
    <dgm:pt modelId="{940A98F0-508C-481E-97F6-D62A635BE26F}" type="sibTrans" cxnId="{41387B89-F939-4DD7-9635-46ED18E7F42D}">
      <dgm:prSet/>
      <dgm:spPr/>
      <dgm:t>
        <a:bodyPr/>
        <a:lstStyle/>
        <a:p>
          <a:endParaRPr lang="en-US"/>
        </a:p>
      </dgm:t>
    </dgm:pt>
    <dgm:pt modelId="{A8F3630C-1D96-4BDF-BE9A-48C27F83E376}">
      <dgm:prSet/>
      <dgm:spPr/>
      <dgm:t>
        <a:bodyPr/>
        <a:lstStyle/>
        <a:p>
          <a:r>
            <a:rPr lang="el-GR"/>
            <a:t>Οργανωτικά e-Ε.Φ.Κ.Α. (50-102) </a:t>
          </a:r>
          <a:endParaRPr lang="en-US"/>
        </a:p>
      </dgm:t>
    </dgm:pt>
    <dgm:pt modelId="{04507FA5-38DA-44F4-B65C-8502326A732D}" type="parTrans" cxnId="{03A68EEC-7C91-4CDC-B75A-92BA66ACC468}">
      <dgm:prSet/>
      <dgm:spPr/>
      <dgm:t>
        <a:bodyPr/>
        <a:lstStyle/>
        <a:p>
          <a:endParaRPr lang="en-US"/>
        </a:p>
      </dgm:t>
    </dgm:pt>
    <dgm:pt modelId="{E39CBE4E-4FD7-459B-84AF-279AB14C7181}" type="sibTrans" cxnId="{03A68EEC-7C91-4CDC-B75A-92BA66ACC468}">
      <dgm:prSet/>
      <dgm:spPr/>
      <dgm:t>
        <a:bodyPr/>
        <a:lstStyle/>
        <a:p>
          <a:endParaRPr lang="en-US"/>
        </a:p>
      </dgm:t>
    </dgm:pt>
    <dgm:pt modelId="{75E81D13-57E0-48D9-B2DA-D682BF8E96C8}">
      <dgm:prSet/>
      <dgm:spPr/>
      <dgm:t>
        <a:bodyPr/>
        <a:lstStyle/>
        <a:p>
          <a:r>
            <a:rPr lang="en-US"/>
            <a:t>1498 </a:t>
          </a:r>
          <a:r>
            <a:rPr lang="el-GR"/>
            <a:t>σχόλια στη διαβούλευση 166 σελίδες το σχέδιο.</a:t>
          </a:r>
          <a:endParaRPr lang="en-US"/>
        </a:p>
      </dgm:t>
    </dgm:pt>
    <dgm:pt modelId="{5CAD13C2-E3BC-4F9B-880F-CAB697FF4D5D}" type="parTrans" cxnId="{06FBCD41-8A30-421A-8335-DC07DFF14F99}">
      <dgm:prSet/>
      <dgm:spPr/>
      <dgm:t>
        <a:bodyPr/>
        <a:lstStyle/>
        <a:p>
          <a:endParaRPr lang="en-US"/>
        </a:p>
      </dgm:t>
    </dgm:pt>
    <dgm:pt modelId="{74AD6784-F20B-42D1-82DB-569B389712D9}" type="sibTrans" cxnId="{06FBCD41-8A30-421A-8335-DC07DFF14F99}">
      <dgm:prSet/>
      <dgm:spPr/>
      <dgm:t>
        <a:bodyPr/>
        <a:lstStyle/>
        <a:p>
          <a:endParaRPr lang="en-US"/>
        </a:p>
      </dgm:t>
    </dgm:pt>
    <dgm:pt modelId="{1349B131-6CA2-40B9-AD36-3E6D84FDE8B9}" type="pres">
      <dgm:prSet presAssocID="{6175E00B-793A-42C9-A507-243F205340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D5C8CC2-42F3-4F11-9D44-06BE8671B1D5}" type="pres">
      <dgm:prSet presAssocID="{ABABB64F-8E95-4574-A791-8F7363195C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0CB5BB-DF14-4A52-8237-DC5498E5254B}" type="pres">
      <dgm:prSet presAssocID="{3C6C7770-BC67-464F-8BA4-6C79D88D7EC2}" presName="sibTrans" presStyleCnt="0"/>
      <dgm:spPr/>
    </dgm:pt>
    <dgm:pt modelId="{64D66D07-3DFB-4568-85F0-52F37B3E933E}" type="pres">
      <dgm:prSet presAssocID="{7417AF39-F12F-4880-9243-C9E725B468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2B0744-E2FD-4312-BB59-661484D36F11}" type="pres">
      <dgm:prSet presAssocID="{FAF42188-5E78-44FB-BB65-E0883CB8DF70}" presName="sibTrans" presStyleCnt="0"/>
      <dgm:spPr/>
    </dgm:pt>
    <dgm:pt modelId="{A96C85F6-740A-4323-8BEE-7ED6D4234990}" type="pres">
      <dgm:prSet presAssocID="{4A294344-4135-4C23-B8A8-1A30B6FDC7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DACE63-E4F8-4AB5-A70C-784D7C354824}" type="pres">
      <dgm:prSet presAssocID="{940A98F0-508C-481E-97F6-D62A635BE26F}" presName="sibTrans" presStyleCnt="0"/>
      <dgm:spPr/>
    </dgm:pt>
    <dgm:pt modelId="{4A08FD21-2BE1-40C3-9766-09728B7D1CBB}" type="pres">
      <dgm:prSet presAssocID="{A8F3630C-1D96-4BDF-BE9A-48C27F83E37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F27C8B-5AF1-40BA-94BC-6EDBAA43EC55}" type="pres">
      <dgm:prSet presAssocID="{E39CBE4E-4FD7-459B-84AF-279AB14C7181}" presName="sibTrans" presStyleCnt="0"/>
      <dgm:spPr/>
    </dgm:pt>
    <dgm:pt modelId="{EF43CC7D-2D73-42D5-B139-D3F672E25E82}" type="pres">
      <dgm:prSet presAssocID="{75E81D13-57E0-48D9-B2DA-D682BF8E96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27BD8F9-8B40-4286-B171-73949FCE18D3}" type="presOf" srcId="{4A294344-4135-4C23-B8A8-1A30B6FDC72C}" destId="{A96C85F6-740A-4323-8BEE-7ED6D4234990}" srcOrd="0" destOrd="0" presId="urn:microsoft.com/office/officeart/2005/8/layout/default"/>
    <dgm:cxn modelId="{49A3E78B-92E7-422A-BC2E-3E00E7B480DF}" type="presOf" srcId="{75E81D13-57E0-48D9-B2DA-D682BF8E96C8}" destId="{EF43CC7D-2D73-42D5-B139-D3F672E25E82}" srcOrd="0" destOrd="0" presId="urn:microsoft.com/office/officeart/2005/8/layout/default"/>
    <dgm:cxn modelId="{B022FB3E-9327-4D23-B4A4-23D864DB90FB}" type="presOf" srcId="{ABABB64F-8E95-4574-A791-8F7363195CED}" destId="{ED5C8CC2-42F3-4F11-9D44-06BE8671B1D5}" srcOrd="0" destOrd="0" presId="urn:microsoft.com/office/officeart/2005/8/layout/default"/>
    <dgm:cxn modelId="{06FBCD41-8A30-421A-8335-DC07DFF14F99}" srcId="{6175E00B-793A-42C9-A507-243F205340DB}" destId="{75E81D13-57E0-48D9-B2DA-D682BF8E96C8}" srcOrd="4" destOrd="0" parTransId="{5CAD13C2-E3BC-4F9B-880F-CAB697FF4D5D}" sibTransId="{74AD6784-F20B-42D1-82DB-569B389712D9}"/>
    <dgm:cxn modelId="{607397EC-7D50-4D52-B532-4301CD8C9B5A}" type="presOf" srcId="{6175E00B-793A-42C9-A507-243F205340DB}" destId="{1349B131-6CA2-40B9-AD36-3E6D84FDE8B9}" srcOrd="0" destOrd="0" presId="urn:microsoft.com/office/officeart/2005/8/layout/default"/>
    <dgm:cxn modelId="{41387B89-F939-4DD7-9635-46ED18E7F42D}" srcId="{6175E00B-793A-42C9-A507-243F205340DB}" destId="{4A294344-4135-4C23-B8A8-1A30B6FDC72C}" srcOrd="2" destOrd="0" parTransId="{403DEC95-4AD0-47D1-A478-ACFEA9AF07DE}" sibTransId="{940A98F0-508C-481E-97F6-D62A635BE26F}"/>
    <dgm:cxn modelId="{03A68EEC-7C91-4CDC-B75A-92BA66ACC468}" srcId="{6175E00B-793A-42C9-A507-243F205340DB}" destId="{A8F3630C-1D96-4BDF-BE9A-48C27F83E376}" srcOrd="3" destOrd="0" parTransId="{04507FA5-38DA-44F4-B65C-8502326A732D}" sibTransId="{E39CBE4E-4FD7-459B-84AF-279AB14C7181}"/>
    <dgm:cxn modelId="{8AE976BB-7CB9-4578-B305-EF171D6CE2B0}" srcId="{6175E00B-793A-42C9-A507-243F205340DB}" destId="{ABABB64F-8E95-4574-A791-8F7363195CED}" srcOrd="0" destOrd="0" parTransId="{6567E60A-38A6-4DA1-8873-130DB632901B}" sibTransId="{3C6C7770-BC67-464F-8BA4-6C79D88D7EC2}"/>
    <dgm:cxn modelId="{DCC08A65-EC9C-4C76-961D-8AA9B8CE0F57}" srcId="{6175E00B-793A-42C9-A507-243F205340DB}" destId="{7417AF39-F12F-4880-9243-C9E725B468A9}" srcOrd="1" destOrd="0" parTransId="{62235D62-1FB9-4449-B719-2172141391D7}" sibTransId="{FAF42188-5E78-44FB-BB65-E0883CB8DF70}"/>
    <dgm:cxn modelId="{664841DE-EAC3-4942-871F-C84BCA5DB32E}" type="presOf" srcId="{7417AF39-F12F-4880-9243-C9E725B468A9}" destId="{64D66D07-3DFB-4568-85F0-52F37B3E933E}" srcOrd="0" destOrd="0" presId="urn:microsoft.com/office/officeart/2005/8/layout/default"/>
    <dgm:cxn modelId="{E86320E4-8EC8-46B0-BB6C-DCE204738B23}" type="presOf" srcId="{A8F3630C-1D96-4BDF-BE9A-48C27F83E376}" destId="{4A08FD21-2BE1-40C3-9766-09728B7D1CBB}" srcOrd="0" destOrd="0" presId="urn:microsoft.com/office/officeart/2005/8/layout/default"/>
    <dgm:cxn modelId="{5F785654-8099-48FD-822A-08BF309ACE90}" type="presParOf" srcId="{1349B131-6CA2-40B9-AD36-3E6D84FDE8B9}" destId="{ED5C8CC2-42F3-4F11-9D44-06BE8671B1D5}" srcOrd="0" destOrd="0" presId="urn:microsoft.com/office/officeart/2005/8/layout/default"/>
    <dgm:cxn modelId="{8E44E578-CD0E-4104-AAE4-0AF4CCC055B8}" type="presParOf" srcId="{1349B131-6CA2-40B9-AD36-3E6D84FDE8B9}" destId="{840CB5BB-DF14-4A52-8237-DC5498E5254B}" srcOrd="1" destOrd="0" presId="urn:microsoft.com/office/officeart/2005/8/layout/default"/>
    <dgm:cxn modelId="{6843734A-2C7F-4898-B1A1-C9DE126D851A}" type="presParOf" srcId="{1349B131-6CA2-40B9-AD36-3E6D84FDE8B9}" destId="{64D66D07-3DFB-4568-85F0-52F37B3E933E}" srcOrd="2" destOrd="0" presId="urn:microsoft.com/office/officeart/2005/8/layout/default"/>
    <dgm:cxn modelId="{36E26E3B-F082-4DED-BCED-B08D17C847B1}" type="presParOf" srcId="{1349B131-6CA2-40B9-AD36-3E6D84FDE8B9}" destId="{162B0744-E2FD-4312-BB59-661484D36F11}" srcOrd="3" destOrd="0" presId="urn:microsoft.com/office/officeart/2005/8/layout/default"/>
    <dgm:cxn modelId="{9570142A-5723-4FF3-A938-53BB482852BC}" type="presParOf" srcId="{1349B131-6CA2-40B9-AD36-3E6D84FDE8B9}" destId="{A96C85F6-740A-4323-8BEE-7ED6D4234990}" srcOrd="4" destOrd="0" presId="urn:microsoft.com/office/officeart/2005/8/layout/default"/>
    <dgm:cxn modelId="{6A6D213B-A847-47BF-90C1-372FBE1068E9}" type="presParOf" srcId="{1349B131-6CA2-40B9-AD36-3E6D84FDE8B9}" destId="{59DACE63-E4F8-4AB5-A70C-784D7C354824}" srcOrd="5" destOrd="0" presId="urn:microsoft.com/office/officeart/2005/8/layout/default"/>
    <dgm:cxn modelId="{81307922-F8A8-42EB-8B22-069AA9C5DCD2}" type="presParOf" srcId="{1349B131-6CA2-40B9-AD36-3E6D84FDE8B9}" destId="{4A08FD21-2BE1-40C3-9766-09728B7D1CBB}" srcOrd="6" destOrd="0" presId="urn:microsoft.com/office/officeart/2005/8/layout/default"/>
    <dgm:cxn modelId="{91750E7E-7333-4F52-A5E2-5F8FE88B082B}" type="presParOf" srcId="{1349B131-6CA2-40B9-AD36-3E6D84FDE8B9}" destId="{BDF27C8B-5AF1-40BA-94BC-6EDBAA43EC55}" srcOrd="7" destOrd="0" presId="urn:microsoft.com/office/officeart/2005/8/layout/default"/>
    <dgm:cxn modelId="{BE01639D-AFB0-4604-ACCF-5D5FF6F3AA16}" type="presParOf" srcId="{1349B131-6CA2-40B9-AD36-3E6D84FDE8B9}" destId="{EF43CC7D-2D73-42D5-B139-D3F672E25E8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664AC-6111-4C31-BB88-3CA0C9B3D2B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91599B-F608-4565-8C2F-C45471296C64}">
      <dgm:prSet/>
      <dgm:spPr/>
      <dgm:t>
        <a:bodyPr/>
        <a:lstStyle/>
        <a:p>
          <a:r>
            <a:rPr lang="el-GR"/>
            <a:t>Δημιουργία e-Ε.Φ.Κ.Α. − Ένταξη Ε.Τ.Ε.Α.Ε.Π. στον Ε.Φ.Κ.Α.</a:t>
          </a:r>
          <a:endParaRPr lang="en-US"/>
        </a:p>
      </dgm:t>
    </dgm:pt>
    <dgm:pt modelId="{350DB2D4-F37C-4731-A0DA-CAF417C6082F}" type="parTrans" cxnId="{F636601F-89EE-4324-BC8A-B69B4F2EDB4D}">
      <dgm:prSet/>
      <dgm:spPr/>
      <dgm:t>
        <a:bodyPr/>
        <a:lstStyle/>
        <a:p>
          <a:endParaRPr lang="en-US"/>
        </a:p>
      </dgm:t>
    </dgm:pt>
    <dgm:pt modelId="{544B5CE5-C4E0-4D76-9774-B9A42517CF33}" type="sibTrans" cxnId="{F636601F-89EE-4324-BC8A-B69B4F2EDB4D}">
      <dgm:prSet/>
      <dgm:spPr/>
      <dgm:t>
        <a:bodyPr/>
        <a:lstStyle/>
        <a:p>
          <a:endParaRPr lang="en-US"/>
        </a:p>
      </dgm:t>
    </dgm:pt>
    <dgm:pt modelId="{EE5E979D-A143-4B21-A913-B3C1B314E572}">
      <dgm:prSet/>
      <dgm:spPr/>
      <dgm:t>
        <a:bodyPr/>
        <a:lstStyle/>
        <a:p>
          <a:r>
            <a:rPr lang="el-GR"/>
            <a:t>Μετονομασία Ενιαίου Φορέα Κοινωνικής Ασφάλισης (Ε.Φ.Κ.Α.) σε Ηλεκτρονικό Εθνικό Φορέα Κοινωνικής Ασφάλισης (e-Ε.Φ.Κ.Α.).</a:t>
          </a:r>
          <a:endParaRPr lang="en-US"/>
        </a:p>
      </dgm:t>
    </dgm:pt>
    <dgm:pt modelId="{343E1618-A481-47CB-8E26-A05004995C4E}" type="parTrans" cxnId="{78E40241-008E-41F8-882D-55277471B774}">
      <dgm:prSet/>
      <dgm:spPr/>
      <dgm:t>
        <a:bodyPr/>
        <a:lstStyle/>
        <a:p>
          <a:endParaRPr lang="en-US"/>
        </a:p>
      </dgm:t>
    </dgm:pt>
    <dgm:pt modelId="{71254B3B-3B2A-401F-958F-228DA282E46B}" type="sibTrans" cxnId="{78E40241-008E-41F8-882D-55277471B774}">
      <dgm:prSet/>
      <dgm:spPr/>
      <dgm:t>
        <a:bodyPr/>
        <a:lstStyle/>
        <a:p>
          <a:endParaRPr lang="en-US"/>
        </a:p>
      </dgm:t>
    </dgm:pt>
    <dgm:pt modelId="{295BFFB5-4C7D-48AD-8A64-5E1CC752474C}">
      <dgm:prSet/>
      <dgm:spPr/>
      <dgm:t>
        <a:bodyPr/>
        <a:lstStyle/>
        <a:p>
          <a:r>
            <a:rPr lang="el-GR"/>
            <a:t>Ένταξη κλάδων επικούρησης και εφάπαξ του Ε.Τ.Ε.Α.Ε.Π. στον e-Ε.Φ.Κ.Α. με οικονομική και λογιστική αυτοτέλεια. </a:t>
          </a:r>
          <a:endParaRPr lang="en-US"/>
        </a:p>
      </dgm:t>
    </dgm:pt>
    <dgm:pt modelId="{72EA5994-AB72-43E8-8F8F-26ED63AE6246}" type="parTrans" cxnId="{855C1E2A-06F6-451D-A00F-911DD96BCAB1}">
      <dgm:prSet/>
      <dgm:spPr/>
      <dgm:t>
        <a:bodyPr/>
        <a:lstStyle/>
        <a:p>
          <a:endParaRPr lang="en-US"/>
        </a:p>
      </dgm:t>
    </dgm:pt>
    <dgm:pt modelId="{A9B2CDBC-2066-45E2-AF82-BD1D86E5A7E0}" type="sibTrans" cxnId="{855C1E2A-06F6-451D-A00F-911DD96BCAB1}">
      <dgm:prSet/>
      <dgm:spPr/>
      <dgm:t>
        <a:bodyPr/>
        <a:lstStyle/>
        <a:p>
          <a:endParaRPr lang="en-US"/>
        </a:p>
      </dgm:t>
    </dgm:pt>
    <dgm:pt modelId="{1E1FBD38-6FC1-4D8C-82D8-0B172AA555A0}">
      <dgm:prSet/>
      <dgm:spPr/>
      <dgm:t>
        <a:bodyPr/>
        <a:lstStyle/>
        <a:p>
          <a:r>
            <a:rPr lang="el-GR"/>
            <a:t>Διοικητική και Οργανωτική Ενοποίηση Φορέων με νέο Οργανόγραμμα.</a:t>
          </a:r>
          <a:endParaRPr lang="en-US"/>
        </a:p>
      </dgm:t>
    </dgm:pt>
    <dgm:pt modelId="{E4DDF4E8-E98B-4AE7-8C60-2E85C6293347}" type="parTrans" cxnId="{0D93143A-13E3-4027-B02E-85FE2095A1CE}">
      <dgm:prSet/>
      <dgm:spPr/>
      <dgm:t>
        <a:bodyPr/>
        <a:lstStyle/>
        <a:p>
          <a:endParaRPr lang="en-US"/>
        </a:p>
      </dgm:t>
    </dgm:pt>
    <dgm:pt modelId="{452B0928-2B0F-447E-982C-75E8B0B93F81}" type="sibTrans" cxnId="{0D93143A-13E3-4027-B02E-85FE2095A1CE}">
      <dgm:prSet/>
      <dgm:spPr/>
      <dgm:t>
        <a:bodyPr/>
        <a:lstStyle/>
        <a:p>
          <a:endParaRPr lang="en-US"/>
        </a:p>
      </dgm:t>
    </dgm:pt>
    <dgm:pt modelId="{71F926B8-AB67-4AB8-9ABC-D7138386BFC9}">
      <dgm:prSet/>
      <dgm:spPr/>
      <dgm:t>
        <a:bodyPr/>
        <a:lstStyle/>
        <a:p>
          <a:r>
            <a:rPr lang="el-GR"/>
            <a:t>Γενική Διεύθυνση Δημοσίου Τομέα − Εναρμόνιση με απόφαση Ελεγκτικού Συνεδρίου. </a:t>
          </a:r>
          <a:endParaRPr lang="en-US"/>
        </a:p>
      </dgm:t>
    </dgm:pt>
    <dgm:pt modelId="{6518A8FE-E3C4-45FE-BC8D-B1A543D8480F}" type="parTrans" cxnId="{30A0528B-A433-4805-978D-7AA9FD053C06}">
      <dgm:prSet/>
      <dgm:spPr/>
      <dgm:t>
        <a:bodyPr/>
        <a:lstStyle/>
        <a:p>
          <a:endParaRPr lang="en-US"/>
        </a:p>
      </dgm:t>
    </dgm:pt>
    <dgm:pt modelId="{07F0BAF7-C6DF-48C0-BCC8-5570CC0C7990}" type="sibTrans" cxnId="{30A0528B-A433-4805-978D-7AA9FD053C06}">
      <dgm:prSet/>
      <dgm:spPr/>
      <dgm:t>
        <a:bodyPr/>
        <a:lstStyle/>
        <a:p>
          <a:endParaRPr lang="en-US"/>
        </a:p>
      </dgm:t>
    </dgm:pt>
    <dgm:pt modelId="{45EC064B-848D-4FF5-AD9F-49C8F6B8E349}" type="pres">
      <dgm:prSet presAssocID="{478664AC-6111-4C31-BB88-3CA0C9B3D2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09F5AA7-70F9-45EE-9FE9-3D5D4D643F80}" type="pres">
      <dgm:prSet presAssocID="{6491599B-F608-4565-8C2F-C45471296C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846EDF-803C-4193-A106-049901A042C0}" type="pres">
      <dgm:prSet presAssocID="{544B5CE5-C4E0-4D76-9774-B9A42517CF33}" presName="spacer" presStyleCnt="0"/>
      <dgm:spPr/>
    </dgm:pt>
    <dgm:pt modelId="{6C8AE31A-0467-4AB5-A675-85B78BA03BD5}" type="pres">
      <dgm:prSet presAssocID="{EE5E979D-A143-4B21-A913-B3C1B314E57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56A727-866C-42AE-9B1F-F5A1DE74E5E0}" type="pres">
      <dgm:prSet presAssocID="{71254B3B-3B2A-401F-958F-228DA282E46B}" presName="spacer" presStyleCnt="0"/>
      <dgm:spPr/>
    </dgm:pt>
    <dgm:pt modelId="{65E88DD6-B6F1-4BF1-95E5-03C041A408A0}" type="pres">
      <dgm:prSet presAssocID="{295BFFB5-4C7D-48AD-8A64-5E1CC752474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0D4350-D957-4F09-B9EA-2F35894D772D}" type="pres">
      <dgm:prSet presAssocID="{A9B2CDBC-2066-45E2-AF82-BD1D86E5A7E0}" presName="spacer" presStyleCnt="0"/>
      <dgm:spPr/>
    </dgm:pt>
    <dgm:pt modelId="{2FBA4C67-EF22-49DB-B995-EB4585B8CFAC}" type="pres">
      <dgm:prSet presAssocID="{1E1FBD38-6FC1-4D8C-82D8-0B172AA555A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C1ABC7-F64C-4D10-9C37-4D789B6CB5D1}" type="pres">
      <dgm:prSet presAssocID="{452B0928-2B0F-447E-982C-75E8B0B93F81}" presName="spacer" presStyleCnt="0"/>
      <dgm:spPr/>
    </dgm:pt>
    <dgm:pt modelId="{D4BCD9FF-BDE3-461B-AF7A-C73F71E1C2AB}" type="pres">
      <dgm:prSet presAssocID="{71F926B8-AB67-4AB8-9ABC-D7138386BF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595B776-725A-484E-B4EB-3EECE1A2167E}" type="presOf" srcId="{295BFFB5-4C7D-48AD-8A64-5E1CC752474C}" destId="{65E88DD6-B6F1-4BF1-95E5-03C041A408A0}" srcOrd="0" destOrd="0" presId="urn:microsoft.com/office/officeart/2005/8/layout/vList2"/>
    <dgm:cxn modelId="{78E40241-008E-41F8-882D-55277471B774}" srcId="{478664AC-6111-4C31-BB88-3CA0C9B3D2BE}" destId="{EE5E979D-A143-4B21-A913-B3C1B314E572}" srcOrd="1" destOrd="0" parTransId="{343E1618-A481-47CB-8E26-A05004995C4E}" sibTransId="{71254B3B-3B2A-401F-958F-228DA282E46B}"/>
    <dgm:cxn modelId="{30A0528B-A433-4805-978D-7AA9FD053C06}" srcId="{478664AC-6111-4C31-BB88-3CA0C9B3D2BE}" destId="{71F926B8-AB67-4AB8-9ABC-D7138386BFC9}" srcOrd="4" destOrd="0" parTransId="{6518A8FE-E3C4-45FE-BC8D-B1A543D8480F}" sibTransId="{07F0BAF7-C6DF-48C0-BCC8-5570CC0C7990}"/>
    <dgm:cxn modelId="{855C1E2A-06F6-451D-A00F-911DD96BCAB1}" srcId="{478664AC-6111-4C31-BB88-3CA0C9B3D2BE}" destId="{295BFFB5-4C7D-48AD-8A64-5E1CC752474C}" srcOrd="2" destOrd="0" parTransId="{72EA5994-AB72-43E8-8F8F-26ED63AE6246}" sibTransId="{A9B2CDBC-2066-45E2-AF82-BD1D86E5A7E0}"/>
    <dgm:cxn modelId="{F636601F-89EE-4324-BC8A-B69B4F2EDB4D}" srcId="{478664AC-6111-4C31-BB88-3CA0C9B3D2BE}" destId="{6491599B-F608-4565-8C2F-C45471296C64}" srcOrd="0" destOrd="0" parTransId="{350DB2D4-F37C-4731-A0DA-CAF417C6082F}" sibTransId="{544B5CE5-C4E0-4D76-9774-B9A42517CF33}"/>
    <dgm:cxn modelId="{D93BED94-23F2-49E2-9FBC-B4AD3DFA6C92}" type="presOf" srcId="{EE5E979D-A143-4B21-A913-B3C1B314E572}" destId="{6C8AE31A-0467-4AB5-A675-85B78BA03BD5}" srcOrd="0" destOrd="0" presId="urn:microsoft.com/office/officeart/2005/8/layout/vList2"/>
    <dgm:cxn modelId="{7171A9AB-EEFA-4FD0-8606-14879972ACAE}" type="presOf" srcId="{71F926B8-AB67-4AB8-9ABC-D7138386BFC9}" destId="{D4BCD9FF-BDE3-461B-AF7A-C73F71E1C2AB}" srcOrd="0" destOrd="0" presId="urn:microsoft.com/office/officeart/2005/8/layout/vList2"/>
    <dgm:cxn modelId="{0D93143A-13E3-4027-B02E-85FE2095A1CE}" srcId="{478664AC-6111-4C31-BB88-3CA0C9B3D2BE}" destId="{1E1FBD38-6FC1-4D8C-82D8-0B172AA555A0}" srcOrd="3" destOrd="0" parTransId="{E4DDF4E8-E98B-4AE7-8C60-2E85C6293347}" sibTransId="{452B0928-2B0F-447E-982C-75E8B0B93F81}"/>
    <dgm:cxn modelId="{DC48C4D9-7056-4287-B232-0F9CA56B7976}" type="presOf" srcId="{1E1FBD38-6FC1-4D8C-82D8-0B172AA555A0}" destId="{2FBA4C67-EF22-49DB-B995-EB4585B8CFAC}" srcOrd="0" destOrd="0" presId="urn:microsoft.com/office/officeart/2005/8/layout/vList2"/>
    <dgm:cxn modelId="{F2FD54DF-52DF-47F1-A9AA-CCD32EB00F3C}" type="presOf" srcId="{6491599B-F608-4565-8C2F-C45471296C64}" destId="{509F5AA7-70F9-45EE-9FE9-3D5D4D643F80}" srcOrd="0" destOrd="0" presId="urn:microsoft.com/office/officeart/2005/8/layout/vList2"/>
    <dgm:cxn modelId="{9E243F53-8690-4CA6-BE3E-71B846D63578}" type="presOf" srcId="{478664AC-6111-4C31-BB88-3CA0C9B3D2BE}" destId="{45EC064B-848D-4FF5-AD9F-49C8F6B8E349}" srcOrd="0" destOrd="0" presId="urn:microsoft.com/office/officeart/2005/8/layout/vList2"/>
    <dgm:cxn modelId="{7AEF7821-C57A-424C-B881-75B9D00B4DFF}" type="presParOf" srcId="{45EC064B-848D-4FF5-AD9F-49C8F6B8E349}" destId="{509F5AA7-70F9-45EE-9FE9-3D5D4D643F80}" srcOrd="0" destOrd="0" presId="urn:microsoft.com/office/officeart/2005/8/layout/vList2"/>
    <dgm:cxn modelId="{FBB63646-6E8B-40EF-9B77-794F7B013815}" type="presParOf" srcId="{45EC064B-848D-4FF5-AD9F-49C8F6B8E349}" destId="{E5846EDF-803C-4193-A106-049901A042C0}" srcOrd="1" destOrd="0" presId="urn:microsoft.com/office/officeart/2005/8/layout/vList2"/>
    <dgm:cxn modelId="{E58DC5B8-DE22-4816-82B7-6212C8F65F59}" type="presParOf" srcId="{45EC064B-848D-4FF5-AD9F-49C8F6B8E349}" destId="{6C8AE31A-0467-4AB5-A675-85B78BA03BD5}" srcOrd="2" destOrd="0" presId="urn:microsoft.com/office/officeart/2005/8/layout/vList2"/>
    <dgm:cxn modelId="{336D6B87-9BE7-45D5-AFF3-C7BEF07CB453}" type="presParOf" srcId="{45EC064B-848D-4FF5-AD9F-49C8F6B8E349}" destId="{4E56A727-866C-42AE-9B1F-F5A1DE74E5E0}" srcOrd="3" destOrd="0" presId="urn:microsoft.com/office/officeart/2005/8/layout/vList2"/>
    <dgm:cxn modelId="{3EA4B1A6-CC89-42F4-9653-45671BD509C8}" type="presParOf" srcId="{45EC064B-848D-4FF5-AD9F-49C8F6B8E349}" destId="{65E88DD6-B6F1-4BF1-95E5-03C041A408A0}" srcOrd="4" destOrd="0" presId="urn:microsoft.com/office/officeart/2005/8/layout/vList2"/>
    <dgm:cxn modelId="{5D5E6979-64B6-4828-84EF-CCAD2C32342C}" type="presParOf" srcId="{45EC064B-848D-4FF5-AD9F-49C8F6B8E349}" destId="{BA0D4350-D957-4F09-B9EA-2F35894D772D}" srcOrd="5" destOrd="0" presId="urn:microsoft.com/office/officeart/2005/8/layout/vList2"/>
    <dgm:cxn modelId="{640B7DE8-101D-4067-9B68-42BC8C52FB1C}" type="presParOf" srcId="{45EC064B-848D-4FF5-AD9F-49C8F6B8E349}" destId="{2FBA4C67-EF22-49DB-B995-EB4585B8CFAC}" srcOrd="6" destOrd="0" presId="urn:microsoft.com/office/officeart/2005/8/layout/vList2"/>
    <dgm:cxn modelId="{5DBD9065-3A11-45FD-9A95-69DD4F6A3113}" type="presParOf" srcId="{45EC064B-848D-4FF5-AD9F-49C8F6B8E349}" destId="{A0C1ABC7-F64C-4D10-9C37-4D789B6CB5D1}" srcOrd="7" destOrd="0" presId="urn:microsoft.com/office/officeart/2005/8/layout/vList2"/>
    <dgm:cxn modelId="{E46CE255-76E3-43BC-A4B1-4322B87834BC}" type="presParOf" srcId="{45EC064B-848D-4FF5-AD9F-49C8F6B8E349}" destId="{D4BCD9FF-BDE3-461B-AF7A-C73F71E1C2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C8CC2-42F3-4F11-9D44-06BE8671B1D5}">
      <dsp:nvSpPr>
        <dsp:cNvPr id="0" name=""/>
        <dsp:cNvSpPr/>
      </dsp:nvSpPr>
      <dsp:spPr>
        <a:xfrm>
          <a:off x="204513" y="153"/>
          <a:ext cx="2278222" cy="13669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/>
            <a:t>Δημιουργία Ηλεκτρονικού Εθνικού Φορέα Κοινωνικής Ασφάλισης (e-Ε.Φ.Κ.Α.). Ένταξη Ε.Τ.Ε.Α.Ε.Π. στον Ε.Φ.Κ.Α. (άρθρα 1-9)</a:t>
          </a:r>
          <a:endParaRPr lang="en-US" sz="1200" kern="1200"/>
        </a:p>
      </dsp:txBody>
      <dsp:txXfrm>
        <a:off x="204513" y="153"/>
        <a:ext cx="2278222" cy="1366933"/>
      </dsp:txXfrm>
    </dsp:sp>
    <dsp:sp modelId="{64D66D07-3DFB-4568-85F0-52F37B3E933E}">
      <dsp:nvSpPr>
        <dsp:cNvPr id="0" name=""/>
        <dsp:cNvSpPr/>
      </dsp:nvSpPr>
      <dsp:spPr>
        <a:xfrm>
          <a:off x="2710558" y="153"/>
          <a:ext cx="2278222" cy="13669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/>
            <a:t>Ψηφιακός Μετασχηματισμός Ηλεκτρονικού Εθνικού Φορέα Κοινωνικής Ασφάλισης (e-Ε.Φ.Κ.Α.) − Ψηφιακή Σύνταξη. (άρθρα 10-18)</a:t>
          </a:r>
          <a:endParaRPr lang="en-US" sz="1200" kern="1200"/>
        </a:p>
      </dsp:txBody>
      <dsp:txXfrm>
        <a:off x="2710558" y="153"/>
        <a:ext cx="2278222" cy="1366933"/>
      </dsp:txXfrm>
    </dsp:sp>
    <dsp:sp modelId="{A96C85F6-740A-4323-8BEE-7ED6D4234990}">
      <dsp:nvSpPr>
        <dsp:cNvPr id="0" name=""/>
        <dsp:cNvSpPr/>
      </dsp:nvSpPr>
      <dsp:spPr>
        <a:xfrm>
          <a:off x="5216602" y="153"/>
          <a:ext cx="2278222" cy="13669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/>
            <a:t>Ασφαλιστικές και Συνταξιοδοτικές Ρυθμίσεις. (άρθρα 19-49)</a:t>
          </a:r>
          <a:endParaRPr lang="en-US" sz="1200" kern="1200"/>
        </a:p>
      </dsp:txBody>
      <dsp:txXfrm>
        <a:off x="5216602" y="153"/>
        <a:ext cx="2278222" cy="1366933"/>
      </dsp:txXfrm>
    </dsp:sp>
    <dsp:sp modelId="{4A08FD21-2BE1-40C3-9766-09728B7D1CBB}">
      <dsp:nvSpPr>
        <dsp:cNvPr id="0" name=""/>
        <dsp:cNvSpPr/>
      </dsp:nvSpPr>
      <dsp:spPr>
        <a:xfrm>
          <a:off x="1457536" y="1594909"/>
          <a:ext cx="2278222" cy="13669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/>
            <a:t>Οργανωτικά e-Ε.Φ.Κ.Α. (50-102) </a:t>
          </a:r>
          <a:endParaRPr lang="en-US" sz="1200" kern="1200"/>
        </a:p>
      </dsp:txBody>
      <dsp:txXfrm>
        <a:off x="1457536" y="1594909"/>
        <a:ext cx="2278222" cy="1366933"/>
      </dsp:txXfrm>
    </dsp:sp>
    <dsp:sp modelId="{EF43CC7D-2D73-42D5-B139-D3F672E25E82}">
      <dsp:nvSpPr>
        <dsp:cNvPr id="0" name=""/>
        <dsp:cNvSpPr/>
      </dsp:nvSpPr>
      <dsp:spPr>
        <a:xfrm>
          <a:off x="3963580" y="1594909"/>
          <a:ext cx="2278222" cy="13669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1498 </a:t>
          </a:r>
          <a:r>
            <a:rPr lang="el-GR" sz="1200" kern="1200"/>
            <a:t>σχόλια στη διαβούλευση 166 σελίδες το σχέδιο.</a:t>
          </a:r>
          <a:endParaRPr lang="en-US" sz="1200" kern="1200"/>
        </a:p>
      </dsp:txBody>
      <dsp:txXfrm>
        <a:off x="3963580" y="1594909"/>
        <a:ext cx="2278222" cy="1366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F5AA7-70F9-45EE-9FE9-3D5D4D643F80}">
      <dsp:nvSpPr>
        <dsp:cNvPr id="0" name=""/>
        <dsp:cNvSpPr/>
      </dsp:nvSpPr>
      <dsp:spPr>
        <a:xfrm>
          <a:off x="0" y="11381"/>
          <a:ext cx="5124159" cy="1006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/>
            <a:t>Δημιουργία e-Ε.Φ.Κ.Α. − Ένταξη Ε.Τ.Ε.Α.Ε.Π. στον Ε.Φ.Κ.Α.</a:t>
          </a:r>
          <a:endParaRPr lang="en-US" sz="1800" kern="1200"/>
        </a:p>
      </dsp:txBody>
      <dsp:txXfrm>
        <a:off x="49154" y="60535"/>
        <a:ext cx="5025851" cy="908623"/>
      </dsp:txXfrm>
    </dsp:sp>
    <dsp:sp modelId="{6C8AE31A-0467-4AB5-A675-85B78BA03BD5}">
      <dsp:nvSpPr>
        <dsp:cNvPr id="0" name=""/>
        <dsp:cNvSpPr/>
      </dsp:nvSpPr>
      <dsp:spPr>
        <a:xfrm>
          <a:off x="0" y="1070152"/>
          <a:ext cx="5124159" cy="1006931"/>
        </a:xfrm>
        <a:prstGeom prst="roundRect">
          <a:avLst/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/>
            <a:t>Μετονομασία Ενιαίου Φορέα Κοινωνικής Ασφάλισης (Ε.Φ.Κ.Α.) σε Ηλεκτρονικό Εθνικό Φορέα Κοινωνικής Ασφάλισης (e-Ε.Φ.Κ.Α.).</a:t>
          </a:r>
          <a:endParaRPr lang="en-US" sz="1800" kern="1200"/>
        </a:p>
      </dsp:txBody>
      <dsp:txXfrm>
        <a:off x="49154" y="1119306"/>
        <a:ext cx="5025851" cy="908623"/>
      </dsp:txXfrm>
    </dsp:sp>
    <dsp:sp modelId="{65E88DD6-B6F1-4BF1-95E5-03C041A408A0}">
      <dsp:nvSpPr>
        <dsp:cNvPr id="0" name=""/>
        <dsp:cNvSpPr/>
      </dsp:nvSpPr>
      <dsp:spPr>
        <a:xfrm>
          <a:off x="0" y="2128923"/>
          <a:ext cx="5124159" cy="1006931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/>
            <a:t>Ένταξη κλάδων επικούρησης και εφάπαξ του Ε.Τ.Ε.Α.Ε.Π. στον e-Ε.Φ.Κ.Α. με οικονομική και λογιστική αυτοτέλεια. </a:t>
          </a:r>
          <a:endParaRPr lang="en-US" sz="1800" kern="1200"/>
        </a:p>
      </dsp:txBody>
      <dsp:txXfrm>
        <a:off x="49154" y="2178077"/>
        <a:ext cx="5025851" cy="908623"/>
      </dsp:txXfrm>
    </dsp:sp>
    <dsp:sp modelId="{2FBA4C67-EF22-49DB-B995-EB4585B8CFAC}">
      <dsp:nvSpPr>
        <dsp:cNvPr id="0" name=""/>
        <dsp:cNvSpPr/>
      </dsp:nvSpPr>
      <dsp:spPr>
        <a:xfrm>
          <a:off x="0" y="3187695"/>
          <a:ext cx="5124159" cy="1006931"/>
        </a:xfrm>
        <a:prstGeom prst="roundRect">
          <a:avLst/>
        </a:prstGeom>
        <a:gradFill rotWithShape="0">
          <a:gsLst>
            <a:gs pos="0">
              <a:schemeClr val="accent2">
                <a:hueOff val="339874"/>
                <a:satOff val="-35995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339874"/>
                <a:satOff val="-35995"/>
                <a:lumOff val="-8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/>
            <a:t>Διοικητική και Οργανωτική Ενοποίηση Φορέων με νέο Οργανόγραμμα.</a:t>
          </a:r>
          <a:endParaRPr lang="en-US" sz="1800" kern="1200"/>
        </a:p>
      </dsp:txBody>
      <dsp:txXfrm>
        <a:off x="49154" y="3236849"/>
        <a:ext cx="5025851" cy="908623"/>
      </dsp:txXfrm>
    </dsp:sp>
    <dsp:sp modelId="{D4BCD9FF-BDE3-461B-AF7A-C73F71E1C2AB}">
      <dsp:nvSpPr>
        <dsp:cNvPr id="0" name=""/>
        <dsp:cNvSpPr/>
      </dsp:nvSpPr>
      <dsp:spPr>
        <a:xfrm>
          <a:off x="0" y="4246466"/>
          <a:ext cx="5124159" cy="1006931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/>
            <a:t>Γενική Διεύθυνση Δημοσίου Τομέα − Εναρμόνιση με απόφαση Ελεγκτικού Συνεδρίου. </a:t>
          </a:r>
          <a:endParaRPr lang="en-US" sz="1800" kern="1200"/>
        </a:p>
      </dsp:txBody>
      <dsp:txXfrm>
        <a:off x="49154" y="4295620"/>
        <a:ext cx="5025851" cy="90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4944B-7BE8-4F23-AD0A-8DF51744A6B0}" type="datetimeFigureOut">
              <a:rPr lang="el-GR" smtClean="0"/>
              <a:pPr/>
              <a:t>26/2/2020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91A69-77B8-4C33-A27A-BDD95BEDDF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20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2660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04120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6011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164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2329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6854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93840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3054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42254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12593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404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31030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67306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12608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66754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38751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39474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1176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90624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10365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70831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2193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78146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62657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293487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215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59675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077428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6408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2025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0831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0902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43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D53C11-78EF-4F8A-917F-AAFC4D194CF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3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8265"/>
            <a:ext cx="7772400" cy="1830556"/>
          </a:xfrm>
        </p:spPr>
        <p:txBody>
          <a:bodyPr>
            <a:noAutofit/>
          </a:bodyPr>
          <a:lstStyle/>
          <a:p>
            <a:pPr algn="ctr"/>
            <a:r>
              <a:rPr lang="el-GR" sz="3200" dirty="0">
                <a:solidFill>
                  <a:srgbClr val="C00000"/>
                </a:solidFill>
              </a:rPr>
              <a:t>ΤΟ ΝΈΟ ΑΣΦΑΛΙΣΤΙΚΟ ΤΩΝ ΣΥΜΒΟΛΑΙΟΓΡΑΦΩΝ</a:t>
            </a:r>
            <a:br>
              <a:rPr lang="el-GR" sz="3200" dirty="0">
                <a:solidFill>
                  <a:srgbClr val="C00000"/>
                </a:solidFill>
              </a:rPr>
            </a:br>
            <a:r>
              <a:rPr lang="el-GR" sz="2400" dirty="0">
                <a:solidFill>
                  <a:srgbClr val="FFC000"/>
                </a:solidFill>
              </a:rPr>
              <a:t/>
            </a:r>
            <a:br>
              <a:rPr lang="el-GR" sz="2400" dirty="0">
                <a:solidFill>
                  <a:srgbClr val="FFC000"/>
                </a:solidFill>
              </a:rPr>
            </a:br>
            <a:endParaRPr lang="el-GR" sz="2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914020"/>
            <a:ext cx="3672408" cy="390169"/>
          </a:xfrm>
        </p:spPr>
        <p:txBody>
          <a:bodyPr>
            <a:noAutofit/>
          </a:bodyPr>
          <a:lstStyle/>
          <a:p>
            <a:r>
              <a:rPr lang="el-GR" sz="1400" dirty="0">
                <a:solidFill>
                  <a:srgbClr val="C00000"/>
                </a:solidFill>
              </a:rPr>
              <a:t>Ανδρέας </a:t>
            </a:r>
            <a:r>
              <a:rPr lang="el-GR" sz="1400" dirty="0" err="1">
                <a:solidFill>
                  <a:srgbClr val="C00000"/>
                </a:solidFill>
              </a:rPr>
              <a:t>Π.Κουτσόλαμπρος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57290" y="5214950"/>
            <a:ext cx="64008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5786" y="2643182"/>
            <a:ext cx="7772400" cy="1171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7A149F4-A4F3-44BF-932B-A25FF226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4110"/>
            <a:ext cx="6986736" cy="528798"/>
          </a:xfrm>
        </p:spPr>
        <p:txBody>
          <a:bodyPr>
            <a:normAutofit fontScale="90000"/>
          </a:bodyPr>
          <a:lstStyle/>
          <a:p>
            <a:r>
              <a:rPr lang="el-GR" altLang="en-US" sz="16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ΠΙΝΑΚΑΣ Β΄ΥΨΟΣ ΜΗΝΙΑΙΩΝ ΑΣΦΑΛΙΣΤΙΚΩΝ ΕΙΣΦΟΡΩΝ ΕΤΕΑΕΠ</a:t>
            </a:r>
            <a:r>
              <a:rPr lang="en-GB" altLang="en-US" sz="800" dirty="0">
                <a:solidFill>
                  <a:schemeClr val="tx1"/>
                </a:solidFill>
              </a:rPr>
              <a:t/>
            </a:r>
            <a:br>
              <a:rPr lang="en-GB" altLang="en-US" sz="800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xmlns="" id="{4951B4F2-A482-49DA-8E24-BAB15F20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DB961B50-69D1-42F2-A2F6-E018FFB9F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766002"/>
              </p:ext>
            </p:extLst>
          </p:nvPr>
        </p:nvGraphicFramePr>
        <p:xfrm>
          <a:off x="1475657" y="1556792"/>
          <a:ext cx="6619006" cy="2736303"/>
        </p:xfrm>
        <a:graphic>
          <a:graphicData uri="http://schemas.openxmlformats.org/drawingml/2006/table">
            <a:tbl>
              <a:tblPr firstRow="1" firstCol="1" bandRow="1"/>
              <a:tblGrid>
                <a:gridCol w="1509236">
                  <a:extLst>
                    <a:ext uri="{9D8B030D-6E8A-4147-A177-3AD203B41FA5}">
                      <a16:colId xmlns:a16="http://schemas.microsoft.com/office/drawing/2014/main" xmlns="" val="2962073598"/>
                    </a:ext>
                  </a:extLst>
                </a:gridCol>
                <a:gridCol w="2101599">
                  <a:extLst>
                    <a:ext uri="{9D8B030D-6E8A-4147-A177-3AD203B41FA5}">
                      <a16:colId xmlns:a16="http://schemas.microsoft.com/office/drawing/2014/main" xmlns="" val="290660154"/>
                    </a:ext>
                  </a:extLst>
                </a:gridCol>
                <a:gridCol w="1315707">
                  <a:extLst>
                    <a:ext uri="{9D8B030D-6E8A-4147-A177-3AD203B41FA5}">
                      <a16:colId xmlns:a16="http://schemas.microsoft.com/office/drawing/2014/main" xmlns="" val="219023079"/>
                    </a:ext>
                  </a:extLst>
                </a:gridCol>
                <a:gridCol w="1692464">
                  <a:extLst>
                    <a:ext uri="{9D8B030D-6E8A-4147-A177-3AD203B41FA5}">
                      <a16:colId xmlns:a16="http://schemas.microsoft.com/office/drawing/2014/main" xmlns="" val="1599691010"/>
                    </a:ext>
                  </a:extLst>
                </a:gridCol>
              </a:tblGrid>
              <a:tr h="1512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ΚΛΑΣΕΙΣ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ΕΠΙΚΟΥΡΙΚΗ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ΑΣΦΑΛΙΣΗ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(Δικηγόροι, Μηχανικοί, </a:t>
                      </a:r>
                      <a:r>
                        <a:rPr lang="el-GR" sz="1200" b="1" dirty="0" err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Συμβολαιογαφοι</a:t>
                      </a: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ΕΦΑΠΑΞ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(Δικηγόροι Αθηνών, Μηχανικοί, Υγειονομικοι)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ΣΥΝΟΛΟ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9264903"/>
                  </a:ext>
                </a:extLst>
              </a:tr>
              <a:tr h="4965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465301"/>
                  </a:ext>
                </a:extLst>
              </a:tr>
              <a:tr h="2422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200" baseline="300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l-GR" sz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(ΕΛΑΧΙΣΤΗ)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5684366"/>
                  </a:ext>
                </a:extLst>
              </a:tr>
              <a:tr h="2422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200" baseline="300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122978"/>
                  </a:ext>
                </a:extLst>
              </a:tr>
              <a:tr h="2422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200" baseline="300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l-GR" sz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1338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FB0AE8E-838D-4F84-B527-14F075BB5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75" y="4450758"/>
            <a:ext cx="49487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sz="1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διατηρούνται στα ίδια επίπεδα και δημιουργούνται δύο ακόμη κλάσεις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1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A658E0C-F287-4677-864C-F7781A94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4005064"/>
            <a:ext cx="6589200" cy="2448272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xmlns="" id="{28BD76C3-5BA1-47FD-9315-B76AFB7B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11</a:t>
            </a:fld>
            <a:endParaRPr lang="el-GR"/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xmlns="" id="{52F85C9D-91D1-4529-9DD8-020E19C7D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97918"/>
              </p:ext>
            </p:extLst>
          </p:nvPr>
        </p:nvGraphicFramePr>
        <p:xfrm>
          <a:off x="1835696" y="1844824"/>
          <a:ext cx="6114950" cy="1512764"/>
        </p:xfrm>
        <a:graphic>
          <a:graphicData uri="http://schemas.openxmlformats.org/drawingml/2006/table">
            <a:tbl>
              <a:tblPr firstRow="1" firstCol="1" bandRow="1"/>
              <a:tblGrid>
                <a:gridCol w="1281454">
                  <a:extLst>
                    <a:ext uri="{9D8B030D-6E8A-4147-A177-3AD203B41FA5}">
                      <a16:colId xmlns:a16="http://schemas.microsoft.com/office/drawing/2014/main" xmlns="" val="3851433552"/>
                    </a:ext>
                  </a:extLst>
                </a:gridCol>
                <a:gridCol w="1346037">
                  <a:extLst>
                    <a:ext uri="{9D8B030D-6E8A-4147-A177-3AD203B41FA5}">
                      <a16:colId xmlns:a16="http://schemas.microsoft.com/office/drawing/2014/main" xmlns="" val="1426478004"/>
                    </a:ext>
                  </a:extLst>
                </a:gridCol>
                <a:gridCol w="978936">
                  <a:extLst>
                    <a:ext uri="{9D8B030D-6E8A-4147-A177-3AD203B41FA5}">
                      <a16:colId xmlns:a16="http://schemas.microsoft.com/office/drawing/2014/main" xmlns="" val="1032202008"/>
                    </a:ext>
                  </a:extLst>
                </a:gridCol>
                <a:gridCol w="1468404">
                  <a:extLst>
                    <a:ext uri="{9D8B030D-6E8A-4147-A177-3AD203B41FA5}">
                      <a16:colId xmlns:a16="http://schemas.microsoft.com/office/drawing/2014/main" xmlns="" val="4229028063"/>
                    </a:ext>
                  </a:extLst>
                </a:gridCol>
                <a:gridCol w="1040119">
                  <a:extLst>
                    <a:ext uri="{9D8B030D-6E8A-4147-A177-3AD203B41FA5}">
                      <a16:colId xmlns:a16="http://schemas.microsoft.com/office/drawing/2014/main" xmlns="" val="1417383680"/>
                    </a:ext>
                  </a:extLst>
                </a:gridCol>
              </a:tblGrid>
              <a:tr h="1003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ΕΛΑΧΙΣΤΗ ΕΙΣΦΟΡΑ ΕΩΣ 31.1.19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ΕΛΑΧΙΣΤΗ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ΕΙΣΦΟΡΑ ΑΠΟ 1.2.2019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ΑΥΞΗΣΗ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ΝΕΑ ΕΛΑΧΙΣΤΗ ΕΙΣΦΟΡΑ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ΑΥΞΗΣΗ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89479"/>
                  </a:ext>
                </a:extLst>
              </a:tr>
              <a:tr h="5088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157,97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175,18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10,89%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09639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DA4C18-3884-4C3C-B5BF-373CBEDCFC46}"/>
              </a:ext>
            </a:extLst>
          </p:cNvPr>
          <p:cNvSpPr txBox="1"/>
          <p:nvPr/>
        </p:nvSpPr>
        <p:spPr>
          <a:xfrm>
            <a:off x="1870530" y="1152908"/>
            <a:ext cx="554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ΑΣΦΑΛΙΣΜΕΝΟΣ ΑΝΩ ΠΕΝΤΑΕΤΙΑΣ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xmlns="" id="{E2EB087F-1AE2-45C1-91E0-619C5A61E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30084"/>
              </p:ext>
            </p:extLst>
          </p:nvPr>
        </p:nvGraphicFramePr>
        <p:xfrm>
          <a:off x="1835696" y="4293096"/>
          <a:ext cx="6114949" cy="1580709"/>
        </p:xfrm>
        <a:graphic>
          <a:graphicData uri="http://schemas.openxmlformats.org/drawingml/2006/table">
            <a:tbl>
              <a:tblPr firstRow="1" firstCol="1" bandRow="1"/>
              <a:tblGrid>
                <a:gridCol w="963702">
                  <a:extLst>
                    <a:ext uri="{9D8B030D-6E8A-4147-A177-3AD203B41FA5}">
                      <a16:colId xmlns:a16="http://schemas.microsoft.com/office/drawing/2014/main" xmlns="" val="1146058167"/>
                    </a:ext>
                  </a:extLst>
                </a:gridCol>
                <a:gridCol w="877491">
                  <a:extLst>
                    <a:ext uri="{9D8B030D-6E8A-4147-A177-3AD203B41FA5}">
                      <a16:colId xmlns:a16="http://schemas.microsoft.com/office/drawing/2014/main" xmlns="" val="3501324018"/>
                    </a:ext>
                  </a:extLst>
                </a:gridCol>
                <a:gridCol w="758138">
                  <a:extLst>
                    <a:ext uri="{9D8B030D-6E8A-4147-A177-3AD203B41FA5}">
                      <a16:colId xmlns:a16="http://schemas.microsoft.com/office/drawing/2014/main" xmlns="" val="910261641"/>
                    </a:ext>
                  </a:extLst>
                </a:gridCol>
                <a:gridCol w="758138">
                  <a:extLst>
                    <a:ext uri="{9D8B030D-6E8A-4147-A177-3AD203B41FA5}">
                      <a16:colId xmlns:a16="http://schemas.microsoft.com/office/drawing/2014/main" xmlns="" val="340881239"/>
                    </a:ext>
                  </a:extLst>
                </a:gridCol>
                <a:gridCol w="758138">
                  <a:extLst>
                    <a:ext uri="{9D8B030D-6E8A-4147-A177-3AD203B41FA5}">
                      <a16:colId xmlns:a16="http://schemas.microsoft.com/office/drawing/2014/main" xmlns="" val="2412847598"/>
                    </a:ext>
                  </a:extLst>
                </a:gridCol>
                <a:gridCol w="1028902">
                  <a:extLst>
                    <a:ext uri="{9D8B030D-6E8A-4147-A177-3AD203B41FA5}">
                      <a16:colId xmlns:a16="http://schemas.microsoft.com/office/drawing/2014/main" xmlns="" val="3512575623"/>
                    </a:ext>
                  </a:extLst>
                </a:gridCol>
                <a:gridCol w="970440">
                  <a:extLst>
                    <a:ext uri="{9D8B030D-6E8A-4147-A177-3AD203B41FA5}">
                      <a16:colId xmlns:a16="http://schemas.microsoft.com/office/drawing/2014/main" xmlns="" val="626299880"/>
                    </a:ext>
                  </a:extLst>
                </a:gridCol>
              </a:tblGrid>
              <a:tr h="1003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ΕΦΚΑ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ΟΑΕΔ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ΕΦΚΑ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ΟΑΕΔ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ΕΤΕΑΕΠ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ΑΝΑΔΡΟΜΙΚΑ ΕΤΕΑΕΠ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ΣΥΝΟΛΙΚΗ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ΕΠΙΒΑΡΥΝΣΗ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494655"/>
                  </a:ext>
                </a:extLst>
              </a:tr>
              <a:tr h="5088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331€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35765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28B2A9-B9A1-4509-B5F7-15A75209FEC5}"/>
              </a:ext>
            </a:extLst>
          </p:cNvPr>
          <p:cNvSpPr txBox="1"/>
          <p:nvPr/>
        </p:nvSpPr>
        <p:spPr>
          <a:xfrm>
            <a:off x="2195736" y="371703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+  ΔΟΣΕΙΣ ΡΥΘΜΙΣΗΣ (200 €)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A658E0C-F287-4677-864C-F7781A94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264" y="3789040"/>
            <a:ext cx="6589200" cy="288032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διαφορά μεταξύ 125 και 210 δεν θα αποτελεί οφειλή!</a:t>
            </a:r>
            <a:endParaRPr lang="en-GB" sz="2000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xmlns="" id="{28BD76C3-5BA1-47FD-9315-B76AFB7B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12</a:t>
            </a:fld>
            <a:endParaRPr lang="el-GR"/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xmlns="" id="{52F85C9D-91D1-4529-9DD8-020E19C7D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76108"/>
              </p:ext>
            </p:extLst>
          </p:nvPr>
        </p:nvGraphicFramePr>
        <p:xfrm>
          <a:off x="1835696" y="1844825"/>
          <a:ext cx="6114950" cy="1873050"/>
        </p:xfrm>
        <a:graphic>
          <a:graphicData uri="http://schemas.openxmlformats.org/drawingml/2006/table">
            <a:tbl>
              <a:tblPr firstRow="1" firstCol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3851433552"/>
                    </a:ext>
                  </a:extLst>
                </a:gridCol>
                <a:gridCol w="1187331">
                  <a:extLst>
                    <a:ext uri="{9D8B030D-6E8A-4147-A177-3AD203B41FA5}">
                      <a16:colId xmlns:a16="http://schemas.microsoft.com/office/drawing/2014/main" xmlns="" val="1426478004"/>
                    </a:ext>
                  </a:extLst>
                </a:gridCol>
                <a:gridCol w="978936">
                  <a:extLst>
                    <a:ext uri="{9D8B030D-6E8A-4147-A177-3AD203B41FA5}">
                      <a16:colId xmlns:a16="http://schemas.microsoft.com/office/drawing/2014/main" xmlns="" val="1032202008"/>
                    </a:ext>
                  </a:extLst>
                </a:gridCol>
                <a:gridCol w="1468404">
                  <a:extLst>
                    <a:ext uri="{9D8B030D-6E8A-4147-A177-3AD203B41FA5}">
                      <a16:colId xmlns:a16="http://schemas.microsoft.com/office/drawing/2014/main" xmlns="" val="4229028063"/>
                    </a:ext>
                  </a:extLst>
                </a:gridCol>
                <a:gridCol w="1040119">
                  <a:extLst>
                    <a:ext uri="{9D8B030D-6E8A-4147-A177-3AD203B41FA5}">
                      <a16:colId xmlns:a16="http://schemas.microsoft.com/office/drawing/2014/main" xmlns="" val="1417383680"/>
                    </a:ext>
                  </a:extLst>
                </a:gridCol>
              </a:tblGrid>
              <a:tr h="766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ΕΛΑΧΙΣΤΗ ΕΙΣΦΟΡΑ ΕΩΣ 31.1.19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ΕΛΑΧΙΣΤΗ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ΕΙΣΦΟΡΑ ΑΠΟ 1.2.2019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ΑΥΞΗΣΗ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ΝΕΑ ΕΛΑΧΙΣΤΗ ΕΙΣΦΟΡΑ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ΑΥΞΗΣΗ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89479"/>
                  </a:ext>
                </a:extLst>
              </a:tr>
              <a:tr h="9613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l-GR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95,55-108,25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108,25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102,27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09639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DA4C18-3884-4C3C-B5BF-373CBEDCFC46}"/>
              </a:ext>
            </a:extLst>
          </p:cNvPr>
          <p:cNvSpPr txBox="1"/>
          <p:nvPr/>
        </p:nvSpPr>
        <p:spPr>
          <a:xfrm>
            <a:off x="1870530" y="1152908"/>
            <a:ext cx="554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ΑΣΦΑΛΙΣΜΕΝΟΣ  ΠΕΝΤΑΕΤΙΑΣ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xmlns="" id="{E2EB087F-1AE2-45C1-91E0-619C5A61E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76399"/>
              </p:ext>
            </p:extLst>
          </p:nvPr>
        </p:nvGraphicFramePr>
        <p:xfrm>
          <a:off x="1835696" y="4293096"/>
          <a:ext cx="6114950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1281454">
                  <a:extLst>
                    <a:ext uri="{9D8B030D-6E8A-4147-A177-3AD203B41FA5}">
                      <a16:colId xmlns:a16="http://schemas.microsoft.com/office/drawing/2014/main" xmlns="" val="1146058167"/>
                    </a:ext>
                  </a:extLst>
                </a:gridCol>
                <a:gridCol w="1166818">
                  <a:extLst>
                    <a:ext uri="{9D8B030D-6E8A-4147-A177-3AD203B41FA5}">
                      <a16:colId xmlns:a16="http://schemas.microsoft.com/office/drawing/2014/main" xmlns="" val="35013240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91026164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3512575623"/>
                    </a:ext>
                  </a:extLst>
                </a:gridCol>
                <a:gridCol w="1290414">
                  <a:extLst>
                    <a:ext uri="{9D8B030D-6E8A-4147-A177-3AD203B41FA5}">
                      <a16:colId xmlns:a16="http://schemas.microsoft.com/office/drawing/2014/main" xmlns="" val="626299880"/>
                    </a:ext>
                  </a:extLst>
                </a:gridCol>
              </a:tblGrid>
              <a:tr h="1003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ΕΦΚΑ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ΟΑΕΔ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ΕΤΕΑΕΠ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ΑΝΑΔΡΟΜΙΚΑ ΕΤΕΑΕΠ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ΣΥΝΟΛΙΚΗ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ΕΠΙΒΑΡΥΝΣΗ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494655"/>
                  </a:ext>
                </a:extLst>
              </a:tr>
              <a:tr h="5088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19,15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196,15€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3576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9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2080C6C-CC06-46B9-840B-82A52614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chemeClr val="bg1"/>
                </a:solidFill>
              </a:rPr>
              <a:t>Ποσοστά αναπλήρωσης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BBC5C8B7-2ECF-4085-AA2A-EF6594B5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88" y="3265737"/>
            <a:ext cx="584825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D53C11-78EF-4F8A-917F-AAFC4D194CFE}" type="slidenum">
              <a:rPr kumimoji="0" lang="el-GR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B47FAD-7DEE-4E09-BC7B-8A8A7399C1C8}"/>
              </a:ext>
            </a:extLst>
          </p:cNvPr>
          <p:cNvSpPr txBox="1"/>
          <p:nvPr/>
        </p:nvSpPr>
        <p:spPr>
          <a:xfrm>
            <a:off x="251520" y="2636912"/>
            <a:ext cx="3340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ΠΟΣΟΣΤΑ ΑΝΑΠΛΗΡΩΣΗΣ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*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Αντισυνταγματικά, βελτίωση!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356F67-BA0A-4985-8EA1-43BDBEFCDEF1}"/>
              </a:ext>
            </a:extLst>
          </p:cNvPr>
          <p:cNvSpPr txBox="1"/>
          <p:nvPr/>
        </p:nvSpPr>
        <p:spPr>
          <a:xfrm>
            <a:off x="794283" y="1340768"/>
            <a:ext cx="25868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ΣΥΝΤΑΞΕΙΣ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(Εθνική 384 + Ανταποδοτική)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E40CC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9" name="Θέση περιεχομένου 8">
            <a:extLst>
              <a:ext uri="{FF2B5EF4-FFF2-40B4-BE49-F238E27FC236}">
                <a16:creationId xmlns:a16="http://schemas.microsoft.com/office/drawing/2014/main" xmlns="" id="{B7F6EC18-8087-455F-A5DD-FE768074DF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92683" y="1"/>
          <a:ext cx="5522429" cy="6857990"/>
        </p:xfrm>
        <a:graphic>
          <a:graphicData uri="http://schemas.openxmlformats.org/drawingml/2006/table">
            <a:tbl>
              <a:tblPr/>
              <a:tblGrid>
                <a:gridCol w="1276057">
                  <a:extLst>
                    <a:ext uri="{9D8B030D-6E8A-4147-A177-3AD203B41FA5}">
                      <a16:colId xmlns:a16="http://schemas.microsoft.com/office/drawing/2014/main" xmlns="" val="624604950"/>
                    </a:ext>
                  </a:extLst>
                </a:gridCol>
                <a:gridCol w="2216085">
                  <a:extLst>
                    <a:ext uri="{9D8B030D-6E8A-4147-A177-3AD203B41FA5}">
                      <a16:colId xmlns:a16="http://schemas.microsoft.com/office/drawing/2014/main" xmlns="" val="3210206524"/>
                    </a:ext>
                  </a:extLst>
                </a:gridCol>
                <a:gridCol w="2030287">
                  <a:extLst>
                    <a:ext uri="{9D8B030D-6E8A-4147-A177-3AD203B41FA5}">
                      <a16:colId xmlns:a16="http://schemas.microsoft.com/office/drawing/2014/main" xmlns="" val="3435986570"/>
                    </a:ext>
                  </a:extLst>
                </a:gridCol>
              </a:tblGrid>
              <a:tr h="34620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ΕΤΗ ΑΣΦΑΛΙΣΗΣ</a:t>
                      </a:r>
                      <a:endParaRPr lang="en-GB" sz="1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ΠΟΣΟΣΤΟ ΑΝΑΠΛΗΡΩΣΗΣ % Ν.4387/2016</a:t>
                      </a:r>
                      <a:endParaRPr lang="en-GB" sz="1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ΝΕΟ ΠΟΣΟΣΤΟ ΑΝΑΠΛΗΡΩΣΗΣ</a:t>
                      </a:r>
                      <a:endParaRPr lang="en-GB" sz="1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895632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11,55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11,55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719197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12,39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12,39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5284251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13,23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13,23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955110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14,07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14,07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4721129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14,97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14,97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8589057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15,87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15,87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031461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16,77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16,77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6761890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17,73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17,73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8330274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18,69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18,69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0845301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19,65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19,65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0887202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20,68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20,68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4980269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21,71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21,71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2751415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22,74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22,74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168156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23,95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23,95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908400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25,16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25,16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84474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26,37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26,37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5372289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27,79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28.35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299926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29,21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639400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30,63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420460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32,22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34,81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036019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33,81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l-GR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276541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39,81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365336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37,2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7490678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44,91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927710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40,8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372650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42,8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</a:t>
                      </a:r>
                      <a:r>
                        <a:rPr lang="en-US" sz="900" b="1" kern="120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988993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8643569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</a:t>
                      </a: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1947841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674940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</a:t>
                      </a:r>
                      <a:r>
                        <a:rPr lang="en-US" sz="900" b="1" kern="120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0915723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52,8</a:t>
                      </a:r>
                      <a:endParaRPr lang="en-GB" sz="1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61925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en-GB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54,8</a:t>
                      </a:r>
                      <a:endParaRPr lang="en-GB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l-GR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7381008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en-GB" sz="1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56,8</a:t>
                      </a:r>
                      <a:endParaRPr lang="en-GB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l-GR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4017817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en-GB" sz="1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58,8</a:t>
                      </a:r>
                      <a:endParaRPr lang="en-GB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l-GR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393630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</a:t>
                      </a:r>
                      <a:endParaRPr lang="en-GB" sz="1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60,8</a:t>
                      </a:r>
                      <a:endParaRPr lang="en-GB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l-GR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0576449"/>
                  </a:ext>
                </a:extLst>
              </a:tr>
              <a:tr h="18088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62,8</a:t>
                      </a:r>
                      <a:endParaRPr lang="en-GB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7" marR="7677" marT="7677" marB="7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b="1" kern="1200" dirty="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55,</a:t>
                      </a:r>
                      <a:r>
                        <a:rPr lang="en-US" sz="900" b="1" kern="1200" dirty="0">
                          <a:solidFill>
                            <a:srgbClr val="FFFF00"/>
                          </a:solidFill>
                          <a:effectLst/>
                          <a:latin typeface="helvetica neue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526117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3963D030-9265-4150-8F51-E86582299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213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5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51BE15AD-74D9-4540-AECA-6A338D3028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ΥΠΟΛΟΓΙΣΜΟΣ ΣΥΝΤΑΞΗΣ</a:t>
            </a:r>
            <a:br>
              <a:rPr lang="el-GR" dirty="0"/>
            </a:br>
            <a:r>
              <a:rPr lang="el-GR" sz="2200" dirty="0"/>
              <a:t>(τα έτη 2017-2020 κατά προσέγγιση)</a:t>
            </a: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2E47D1-2C32-4FB7-A5F0-F31C8F390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xmlns="" id="{884C5A90-A356-4F6E-92BE-AA6527470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398859" y="787782"/>
            <a:ext cx="584825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3680907-077C-40BE-BAA9-1B35E73C4AA5}" type="slidenum">
              <a:rPr kumimoji="0" lang="el-GR" sz="19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9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F4DD9BDC-F307-4687-80FB-AA9467DAE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6FFAE862-5E86-4EC0-824C-611D7DF29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F06F2B20-CF5E-4F39-8915-5B167A385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79071" y="0"/>
            <a:ext cx="118812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xmlns="" id="{DF7629B2-D639-477F-B530-2C6EBFD11E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9633" y="1905005"/>
          <a:ext cx="7488830" cy="4328884"/>
        </p:xfrm>
        <a:graphic>
          <a:graphicData uri="http://schemas.openxmlformats.org/drawingml/2006/table">
            <a:tbl>
              <a:tblPr firstRow="1" bandRow="1"/>
              <a:tblGrid>
                <a:gridCol w="1894068">
                  <a:extLst>
                    <a:ext uri="{9D8B030D-6E8A-4147-A177-3AD203B41FA5}">
                      <a16:colId xmlns:a16="http://schemas.microsoft.com/office/drawing/2014/main" xmlns="" val="2727608719"/>
                    </a:ext>
                  </a:extLst>
                </a:gridCol>
                <a:gridCol w="1638798">
                  <a:extLst>
                    <a:ext uri="{9D8B030D-6E8A-4147-A177-3AD203B41FA5}">
                      <a16:colId xmlns:a16="http://schemas.microsoft.com/office/drawing/2014/main" xmlns="" val="2452910260"/>
                    </a:ext>
                  </a:extLst>
                </a:gridCol>
                <a:gridCol w="2359475">
                  <a:extLst>
                    <a:ext uri="{9D8B030D-6E8A-4147-A177-3AD203B41FA5}">
                      <a16:colId xmlns:a16="http://schemas.microsoft.com/office/drawing/2014/main" xmlns="" val="1838231630"/>
                    </a:ext>
                  </a:extLst>
                </a:gridCol>
                <a:gridCol w="1596489">
                  <a:extLst>
                    <a:ext uri="{9D8B030D-6E8A-4147-A177-3AD203B41FA5}">
                      <a16:colId xmlns:a16="http://schemas.microsoft.com/office/drawing/2014/main" xmlns="" val="2285113994"/>
                    </a:ext>
                  </a:extLst>
                </a:gridCol>
              </a:tblGrid>
              <a:tr h="929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 kern="1200" cap="all" spc="15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ΕΤΗ ΑΣΦΑΛΙΣΗΣ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 kern="1200" cap="all" spc="15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ν.4387/2016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 kern="1200" cap="all" spc="15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νέο ΣΧ.ΝΟΜΟΥ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 kern="1200" cap="all" spc="15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ΔΙΑΦΟΡΑ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2033042"/>
                  </a:ext>
                </a:extLst>
              </a:tr>
              <a:tr h="485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654,10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654,10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2040879"/>
                  </a:ext>
                </a:extLst>
              </a:tr>
              <a:tr h="485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735,96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735,96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041473"/>
                  </a:ext>
                </a:extLst>
              </a:tr>
              <a:tr h="485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832,80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l-GR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117060"/>
                  </a:ext>
                </a:extLst>
              </a:tr>
              <a:tr h="485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959,43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+58,84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418784"/>
                  </a:ext>
                </a:extLst>
              </a:tr>
              <a:tr h="485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1112,43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l-GR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+121,74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5835613"/>
                  </a:ext>
                </a:extLst>
              </a:tr>
              <a:tr h="485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1282,63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,6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-5,96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005056"/>
                  </a:ext>
                </a:extLst>
              </a:tr>
              <a:tr h="485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1.452,82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l-GR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-133,65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24" marR="86324" marT="86324" marB="863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544307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D28A7639-B8FF-4B35-A4C5-8B35E51CF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60707" y="0"/>
            <a:ext cx="113537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DAF289-40D1-4A37-95E8-8B1A7A2DAE78}"/>
              </a:ext>
            </a:extLst>
          </p:cNvPr>
          <p:cNvSpPr txBox="1"/>
          <p:nvPr/>
        </p:nvSpPr>
        <p:spPr>
          <a:xfrm>
            <a:off x="683568" y="6233889"/>
            <a:ext cx="82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ΓΙΑ ΤΟ 2002 ΕΩΣ 2016 ΠΡΟΣΜΕΤΡΑΤΑΙ ΚΑΙ ΤΟ 9% ΥΠΕΡ ΤΑΜΕΙΟΥ ΝΟΜΙΚΩΝ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3A458E-2F2B-470B-BF34-9C93AB0A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06" y="624110"/>
            <a:ext cx="7536566" cy="860674"/>
          </a:xfrm>
        </p:spPr>
        <p:txBody>
          <a:bodyPr/>
          <a:lstStyle/>
          <a:p>
            <a:pPr algn="ctr"/>
            <a:r>
              <a:rPr lang="el-GR" dirty="0">
                <a:latin typeface="Bookman Old Style" panose="02050604050505020204" pitchFamily="18" charset="0"/>
              </a:rPr>
              <a:t>Συντάξεις με τις νέες Α.Κ.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xmlns="" id="{EF9A4FFE-163B-48AA-9FAA-B6F2EF8F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991A57-2BBE-4F5F-A459-68C5494EC639}"/>
              </a:ext>
            </a:extLst>
          </p:cNvPr>
          <p:cNvSpPr txBox="1"/>
          <p:nvPr/>
        </p:nvSpPr>
        <p:spPr>
          <a:xfrm>
            <a:off x="1501945" y="5975569"/>
            <a:ext cx="667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Bookman Old Style" panose="02050604050505020204" pitchFamily="18" charset="0"/>
              </a:rPr>
              <a:t>Σημ.: Ο υπολογισμός αφορά ασφαλισμένο που καταβάλει την ίδια Α.Κ. σε όλο τον ασφαλιστικό του βίο.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F750F655-5F04-4685-BF94-E022965FB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761" y="2419350"/>
            <a:ext cx="98474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xmlns="" id="{40E9427A-B3A8-47E2-84A7-4A28A9E5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23754"/>
              </p:ext>
            </p:extLst>
          </p:nvPr>
        </p:nvGraphicFramePr>
        <p:xfrm>
          <a:off x="1619673" y="1556790"/>
          <a:ext cx="6857577" cy="4176625"/>
        </p:xfrm>
        <a:graphic>
          <a:graphicData uri="http://schemas.openxmlformats.org/drawingml/2006/table">
            <a:tbl>
              <a:tblPr firstRow="1" firstCol="1" bandRow="1"/>
              <a:tblGrid>
                <a:gridCol w="1626994">
                  <a:extLst>
                    <a:ext uri="{9D8B030D-6E8A-4147-A177-3AD203B41FA5}">
                      <a16:colId xmlns:a16="http://schemas.microsoft.com/office/drawing/2014/main" xmlns="" val="3661739736"/>
                    </a:ext>
                  </a:extLst>
                </a:gridCol>
                <a:gridCol w="1323781">
                  <a:extLst>
                    <a:ext uri="{9D8B030D-6E8A-4147-A177-3AD203B41FA5}">
                      <a16:colId xmlns:a16="http://schemas.microsoft.com/office/drawing/2014/main" xmlns="" val="1204692415"/>
                    </a:ext>
                  </a:extLst>
                </a:gridCol>
                <a:gridCol w="1100574">
                  <a:extLst>
                    <a:ext uri="{9D8B030D-6E8A-4147-A177-3AD203B41FA5}">
                      <a16:colId xmlns:a16="http://schemas.microsoft.com/office/drawing/2014/main" xmlns="" val="283173024"/>
                    </a:ext>
                  </a:extLst>
                </a:gridCol>
                <a:gridCol w="1089817">
                  <a:extLst>
                    <a:ext uri="{9D8B030D-6E8A-4147-A177-3AD203B41FA5}">
                      <a16:colId xmlns:a16="http://schemas.microsoft.com/office/drawing/2014/main" xmlns="" val="3614617791"/>
                    </a:ext>
                  </a:extLst>
                </a:gridCol>
                <a:gridCol w="1716411">
                  <a:extLst>
                    <a:ext uri="{9D8B030D-6E8A-4147-A177-3AD203B41FA5}">
                      <a16:colId xmlns:a16="http://schemas.microsoft.com/office/drawing/2014/main" xmlns="" val="577099404"/>
                    </a:ext>
                  </a:extLst>
                </a:gridCol>
              </a:tblGrid>
              <a:tr h="1463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ΕΙΣΦΟΡΕΣ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/ΑΝΑ ΚΑΤΗΓΟΡΙΑ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ΣΥΝΤΑΞΙΜΕΣ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ΑΠΟΔΟΧΕΣ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ΣΥΝΤΑΞΗ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ΕΤΗ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ΣΥΝΤΑΞΗ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ΕΤΗ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ΣΥΝΤΑΞΗ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ΕΤΗ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787753"/>
                  </a:ext>
                </a:extLst>
              </a:tr>
              <a:tr h="4522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600" kern="120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en-US" sz="1600" kern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454726"/>
                  </a:ext>
                </a:extLst>
              </a:tr>
              <a:tr h="4522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9931758"/>
                  </a:ext>
                </a:extLst>
              </a:tr>
              <a:tr h="4522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6787501"/>
                  </a:ext>
                </a:extLst>
              </a:tr>
              <a:tr h="4522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603208"/>
                  </a:ext>
                </a:extLst>
              </a:tr>
              <a:tr h="4522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3924426"/>
                  </a:ext>
                </a:extLst>
              </a:tr>
              <a:tr h="4522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1634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063971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27D19332-8C75-46BF-ABAA-844C7457D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963" y="2419350"/>
            <a:ext cx="9681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6E7178A-B190-48F2-B465-0E123DBB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ΣΥΝΤΑΞΕΙΣ – ΣΥΝΟΛΙΚΗ ΕΙΣΦΟΡΑ</a:t>
            </a:r>
            <a:endParaRPr lang="en-GB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xmlns="" id="{167E530C-7E7D-4A4D-9EA6-83D819751E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7584" y="1315616"/>
          <a:ext cx="7850834" cy="4427934"/>
        </p:xfrm>
        <a:graphic>
          <a:graphicData uri="http://schemas.openxmlformats.org/drawingml/2006/table">
            <a:tbl>
              <a:tblPr firstRow="1" firstCol="1" bandRow="1"/>
              <a:tblGrid>
                <a:gridCol w="1131462">
                  <a:extLst>
                    <a:ext uri="{9D8B030D-6E8A-4147-A177-3AD203B41FA5}">
                      <a16:colId xmlns:a16="http://schemas.microsoft.com/office/drawing/2014/main" xmlns="" val="3106050626"/>
                    </a:ext>
                  </a:extLst>
                </a:gridCol>
                <a:gridCol w="988836">
                  <a:extLst>
                    <a:ext uri="{9D8B030D-6E8A-4147-A177-3AD203B41FA5}">
                      <a16:colId xmlns:a16="http://schemas.microsoft.com/office/drawing/2014/main" xmlns="" val="3482551270"/>
                    </a:ext>
                  </a:extLst>
                </a:gridCol>
                <a:gridCol w="1048054">
                  <a:extLst>
                    <a:ext uri="{9D8B030D-6E8A-4147-A177-3AD203B41FA5}">
                      <a16:colId xmlns:a16="http://schemas.microsoft.com/office/drawing/2014/main" xmlns="" val="1786939100"/>
                    </a:ext>
                  </a:extLst>
                </a:gridCol>
                <a:gridCol w="843023">
                  <a:extLst>
                    <a:ext uri="{9D8B030D-6E8A-4147-A177-3AD203B41FA5}">
                      <a16:colId xmlns:a16="http://schemas.microsoft.com/office/drawing/2014/main" xmlns="" val="2616016341"/>
                    </a:ext>
                  </a:extLst>
                </a:gridCol>
                <a:gridCol w="957177">
                  <a:extLst>
                    <a:ext uri="{9D8B030D-6E8A-4147-A177-3AD203B41FA5}">
                      <a16:colId xmlns:a16="http://schemas.microsoft.com/office/drawing/2014/main" xmlns="" val="2223589663"/>
                    </a:ext>
                  </a:extLst>
                </a:gridCol>
                <a:gridCol w="933900">
                  <a:extLst>
                    <a:ext uri="{9D8B030D-6E8A-4147-A177-3AD203B41FA5}">
                      <a16:colId xmlns:a16="http://schemas.microsoft.com/office/drawing/2014/main" xmlns="" val="3274727830"/>
                    </a:ext>
                  </a:extLst>
                </a:gridCol>
                <a:gridCol w="1010316">
                  <a:extLst>
                    <a:ext uri="{9D8B030D-6E8A-4147-A177-3AD203B41FA5}">
                      <a16:colId xmlns:a16="http://schemas.microsoft.com/office/drawing/2014/main" xmlns="" val="3219233950"/>
                    </a:ext>
                  </a:extLst>
                </a:gridCol>
                <a:gridCol w="938066">
                  <a:extLst>
                    <a:ext uri="{9D8B030D-6E8A-4147-A177-3AD203B41FA5}">
                      <a16:colId xmlns:a16="http://schemas.microsoft.com/office/drawing/2014/main" xmlns="" val="2074345853"/>
                    </a:ext>
                  </a:extLst>
                </a:gridCol>
              </a:tblGrid>
              <a:tr h="1572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 dirty="0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ΕΙΣΦΟΡΕΣ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 dirty="0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/ΑΝΑ ΚΑΤΗΓΟΡΙΑ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ΣΥΝΤΑΞΙΜΕΣ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ΑΠΟΔΟΧΕΣ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9" marR="8019" marT="80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ΣΥΝΤΑΞΗ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ΕΤΗ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 dirty="0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ΣΥΝΟΛΙΚΗ ΠΛΗΡΩΜΗ ΕΙΣΦΟΡΩΝ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ΣΥΝΤΑΞΗ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ΕΤΗ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ΣΥΝΟΛΙΚΗ ΠΛΗΡΩΜΗ ΕΙΣΦΟΡΩΝ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ΣΥΝΤΑΞΗ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ΕΤΗ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>
                          <a:solidFill>
                            <a:srgbClr val="C5E0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ΣΥΝΟΛΙΚΗ ΠΛΗΡΩΜΗ ΕΙΣΦΟΡΩΝ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496766"/>
                  </a:ext>
                </a:extLst>
              </a:tr>
              <a:tr h="485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b="1" dirty="0">
                          <a:solidFill>
                            <a:srgbClr val="F4B08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9" marR="8019" marT="80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50.400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100.800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338467"/>
                  </a:ext>
                </a:extLst>
              </a:tr>
              <a:tr h="485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F4B08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9" marR="8019" marT="80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 (+28)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60.480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(+46)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90.720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(+88)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120.960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98680"/>
                  </a:ext>
                </a:extLst>
              </a:tr>
              <a:tr h="485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F4B08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9" marR="8019" marT="80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571(+39)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72.480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695</a:t>
                      </a: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(+66)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108,720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974(+125)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144.960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819472"/>
                  </a:ext>
                </a:extLst>
              </a:tr>
              <a:tr h="485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F4B08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9" marR="8019" marT="80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619(+48)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87.120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(+80)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130,680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1127(+153)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174.240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1890068"/>
                  </a:ext>
                </a:extLst>
              </a:tr>
              <a:tr h="485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F4B08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9" marR="8019" marT="80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677(+58)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104.400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(+96)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156,600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1307(+180)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208.800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2100686"/>
                  </a:ext>
                </a:extLst>
              </a:tr>
              <a:tr h="42611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F4B08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9" marR="8019" marT="80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781(+104)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135.840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(+172)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203,760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1634(+327)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8" marR="52388" marT="7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271.680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1175645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368FF2AD-2DDF-4F30-B77B-6927027E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91A97E9-3AC4-4F9B-ADB4-268B8039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7327" y="0"/>
            <a:ext cx="108913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2D925A-05A4-42A4-8E80-68FB76131E37}"/>
              </a:ext>
            </a:extLst>
          </p:cNvPr>
          <p:cNvSpPr txBox="1"/>
          <p:nvPr/>
        </p:nvSpPr>
        <p:spPr>
          <a:xfrm>
            <a:off x="1006624" y="5795308"/>
            <a:ext cx="71307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Συνολική καταβολή 1ης </a:t>
            </a:r>
            <a:r>
              <a:rPr lang="el-GR" sz="1100" dirty="0" err="1"/>
              <a:t>α.κ</a:t>
            </a:r>
            <a:r>
              <a:rPr lang="el-GR" sz="1100" dirty="0"/>
              <a:t>. 100.800 και  σύνταξη 761 ευρώ</a:t>
            </a:r>
          </a:p>
          <a:p>
            <a:r>
              <a:rPr lang="el-GR" sz="1100" dirty="0"/>
              <a:t>Συνολική καταβολή 2ης </a:t>
            </a:r>
            <a:r>
              <a:rPr lang="el-GR" sz="1100" dirty="0" err="1"/>
              <a:t>α.κ</a:t>
            </a:r>
            <a:r>
              <a:rPr lang="el-GR" sz="1100" dirty="0"/>
              <a:t>. 120.960 και σύνταξη 849 ευρώ (ήτοι +88).</a:t>
            </a:r>
          </a:p>
          <a:p>
            <a:r>
              <a:rPr lang="el-GR" sz="1100" dirty="0"/>
              <a:t>Διαφορά συνολικών καταβολών (120.960-100.800)= 20.160 ευρώ. Διαιρώντας με τη διαφορά των 88 ευρώ, βλέπουμε απόσβεση σε 229 μήνες, ήτοι σε 19 περίπου χρόνια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78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0" y="0"/>
            <a:ext cx="9144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83568" y="2967334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ΕΥΧΑΡΙΣΤΩ ΠΟΛΎ </a:t>
            </a:r>
            <a:endParaRPr lang="el-GR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387269" y="479663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l-G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96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1237477-AB51-4F09-A916-531DB105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Αντισυνταγματικές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37C84307-7829-4181-A04E-DB94A5C9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787782"/>
            <a:ext cx="584825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D53C11-78EF-4F8A-917F-AAFC4D194CFE}" type="slidenum">
              <a:rPr kumimoji="0" lang="el-GR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F220B31-3CD4-44B7-AD73-6D8B8095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060848"/>
            <a:ext cx="7664524" cy="4536504"/>
          </a:xfrm>
        </p:spPr>
        <p:txBody>
          <a:bodyPr>
            <a:normAutofit/>
          </a:bodyPr>
          <a:lstStyle/>
          <a:p>
            <a:r>
              <a:rPr lang="el-GR" dirty="0"/>
              <a:t>Οι διατάξεις για τον υπολογισμό εισφοράς </a:t>
            </a:r>
            <a:r>
              <a:rPr lang="el-GR" dirty="0" err="1"/>
              <a:t>ελ.επαγγελματιών</a:t>
            </a:r>
            <a:r>
              <a:rPr lang="el-GR" dirty="0"/>
              <a:t>, αυτοαπασχολούμενων και αγροτών.</a:t>
            </a:r>
          </a:p>
          <a:p>
            <a:r>
              <a:rPr lang="el-GR" dirty="0"/>
              <a:t>Οι διατάξεις για τον υπολογισμό των κυρίων συντάξεων, ιδίως σε σχέση με τα ποσοστά αναπλήρωσης</a:t>
            </a:r>
          </a:p>
          <a:p>
            <a:r>
              <a:rPr lang="el-GR" dirty="0"/>
              <a:t>Οι διατάξεις για τον υπολογισμό των επικουρικών συντάξεων και λόγω έλλειψης αναλογιστικής μελέτης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ΣΥΝΤΑΓΜΑΤΙΚΕΣ</a:t>
            </a:r>
          </a:p>
          <a:p>
            <a:pPr marL="0" indent="0">
              <a:buNone/>
            </a:pPr>
            <a:r>
              <a:rPr lang="el-GR" dirty="0"/>
              <a:t>Η ένταξη όλων των παλαιών ταμείων σε ένα Φορέα.</a:t>
            </a:r>
          </a:p>
          <a:p>
            <a:pPr marL="0" indent="0">
              <a:buNone/>
            </a:pPr>
            <a:r>
              <a:rPr lang="el-GR" dirty="0"/>
              <a:t>Οι διατάξεις για </a:t>
            </a:r>
            <a:r>
              <a:rPr lang="el-GR" dirty="0" err="1"/>
              <a:t>επανυπολογισμό</a:t>
            </a:r>
            <a:r>
              <a:rPr lang="el-GR" dirty="0"/>
              <a:t> παλαιών συντάξεων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Συνέπειες</a:t>
            </a:r>
            <a:r>
              <a:rPr lang="el-GR" dirty="0">
                <a:highlight>
                  <a:srgbClr val="FFFF00"/>
                </a:highlight>
              </a:rPr>
              <a:t> από τη δημοσίευση των αποφάσεων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36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36AFC0-492A-4378-925D-640E0531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ΑΠΟΦΑΣΕΙΣ ΟΛΟΜ. </a:t>
            </a:r>
            <a:r>
              <a:rPr lang="el-GR" dirty="0" err="1"/>
              <a:t>ΣτΕ</a:t>
            </a:r>
            <a:endParaRPr lang="en-GB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0DBB96B6-4118-4D3A-9625-E0DEEA0F3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84784"/>
            <a:ext cx="8210872" cy="5184576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114855C2-8EA1-4DB2-80FF-1E986205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53C11-78EF-4F8A-917F-AAFC4D194CFE}" type="slidenum"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84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BF7E8610-2DF7-4AF0-B876-0F3B7882A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1C8C023-62A6-4DA0-8DF4-3F4EA94090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9C719D3-F5DF-40ED-9F13-1BE6A3FB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 </a:t>
            </a:r>
            <a:br>
              <a:rPr lang="el-GR">
                <a:solidFill>
                  <a:schemeClr val="bg1"/>
                </a:solidFill>
              </a:rPr>
            </a:br>
            <a:r>
              <a:rPr lang="el-GR">
                <a:solidFill>
                  <a:schemeClr val="bg1"/>
                </a:solidFill>
              </a:rPr>
              <a:t>ΣΧΕΔΙΟ ΝΟΜΟΥ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xmlns="" id="{26B9FE07-322E-43FB-8707-C9826BD90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2292E4E1-94CA-4914-9514-187607D8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787782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3D53C11-78EF-4F8A-917F-AAFC4D194CFE}" type="slidenum">
              <a:rPr lang="el-GR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l-GR" sz="1900">
              <a:solidFill>
                <a:srgbClr val="FFFFFF"/>
              </a:solidFill>
            </a:endParaRPr>
          </a:p>
        </p:txBody>
      </p:sp>
      <p:graphicFrame>
        <p:nvGraphicFramePr>
          <p:cNvPr id="15" name="Θέση περιεχομένου 2">
            <a:extLst>
              <a:ext uri="{FF2B5EF4-FFF2-40B4-BE49-F238E27FC236}">
                <a16:creationId xmlns:a16="http://schemas.microsoft.com/office/drawing/2014/main" xmlns="" id="{C3D52F41-C759-40D9-B9EB-CFA88670F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818845"/>
              </p:ext>
            </p:extLst>
          </p:nvPr>
        </p:nvGraphicFramePr>
        <p:xfrm>
          <a:off x="720759" y="2930805"/>
          <a:ext cx="7699339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99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3237455-8013-4C0F-90F6-4657F771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19" y="3101093"/>
            <a:ext cx="2186921" cy="3029344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ΟΡΓΑΝΩΤΙΚΕΣ ΑΛΛΑΓΕΣ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D1544905-428D-4CFA-8296-01D85874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88" y="325928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3D53C11-78EF-4F8A-917F-AAFC4D194CFE}" type="slidenum">
              <a:rPr lang="el-GR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l-GR" sz="1900">
              <a:solidFill>
                <a:srgbClr val="FFFFFF"/>
              </a:solidFill>
            </a:endParaRPr>
          </a:p>
        </p:txBody>
      </p:sp>
      <p:graphicFrame>
        <p:nvGraphicFramePr>
          <p:cNvPr id="6" name="Θέση περιεχομένου 2">
            <a:extLst>
              <a:ext uri="{FF2B5EF4-FFF2-40B4-BE49-F238E27FC236}">
                <a16:creationId xmlns:a16="http://schemas.microsoft.com/office/drawing/2014/main" xmlns="" id="{7027CBFB-1851-433E-8CF5-086BDE31B9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45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E7432EF-7F29-4925-8B09-F6402EF8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ΠΡΑΚΤΙΚΗ ΣΗΜΑΣΙΑ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723CEC5-121A-4674-9602-6372849A9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5" y="1484784"/>
            <a:ext cx="7706816" cy="4426438"/>
          </a:xfrm>
        </p:spPr>
        <p:txBody>
          <a:bodyPr/>
          <a:lstStyle/>
          <a:p>
            <a:r>
              <a:rPr lang="el-GR" sz="2600" dirty="0">
                <a:solidFill>
                  <a:schemeClr val="accent6">
                    <a:lumMod val="75000"/>
                  </a:schemeClr>
                </a:solidFill>
              </a:rPr>
              <a:t>Ενιαίο Ειδοποιητήριο Εισφορών ΕΦΚΑ-ΕΤΕΑΕΠ (ίσως από Ιούνιο 2020).</a:t>
            </a:r>
          </a:p>
          <a:p>
            <a:r>
              <a:rPr lang="el-GR" sz="2600" dirty="0">
                <a:solidFill>
                  <a:schemeClr val="accent6">
                    <a:lumMod val="75000"/>
                  </a:schemeClr>
                </a:solidFill>
              </a:rPr>
              <a:t>Κοινό μητρώο, κάθε μεταβολή (εγγραφή, διαγραφή) γίνεται άπαξ.</a:t>
            </a:r>
          </a:p>
          <a:p>
            <a:r>
              <a:rPr lang="el-GR" sz="2600" dirty="0">
                <a:solidFill>
                  <a:schemeClr val="accent6">
                    <a:lumMod val="75000"/>
                  </a:schemeClr>
                </a:solidFill>
              </a:rPr>
              <a:t>Κοινή αίτηση απονομής παροχών (κύρια, επικουρική, εφάπαξ).</a:t>
            </a:r>
          </a:p>
          <a:p>
            <a:r>
              <a:rPr lang="el-GR" sz="2600" dirty="0">
                <a:solidFill>
                  <a:schemeClr val="accent6">
                    <a:lumMod val="75000"/>
                  </a:schemeClr>
                </a:solidFill>
              </a:rPr>
              <a:t>Οικονομίες κλίμακος, λιγότερη γραφειοκρατία.</a:t>
            </a:r>
          </a:p>
          <a:p>
            <a:endParaRPr lang="el-GR" sz="2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B409CDDB-20B5-4307-81EC-8322B11F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53C11-78EF-4F8A-917F-AAFC4D194CFE}" type="slidenum"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72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3E3D8C1-EA83-4A6E-AC32-378D5F85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ΗΛΕΚΤΡΟΝΙΚΌ ΜΗΤΡΩΟ</a:t>
            </a:r>
            <a:br>
              <a:rPr lang="el-GR" dirty="0"/>
            </a:b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ΑΡΘΡΟ 10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0C09B44-D42C-470B-8304-A002C38CD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00808"/>
            <a:ext cx="7924800" cy="4824536"/>
          </a:xfrm>
        </p:spPr>
        <p:txBody>
          <a:bodyPr>
            <a:normAutofit/>
          </a:bodyPr>
          <a:lstStyle/>
          <a:p>
            <a:r>
              <a:rPr lang="el-GR" dirty="0"/>
              <a:t>Εγγραφή και κάθε μεταβολή με ηλεκτρονικό τρόπο και άντληση στοιχείων από ΑΜΚΑ-ΕΜΑΕΣ.</a:t>
            </a:r>
          </a:p>
          <a:p>
            <a:r>
              <a:rPr lang="el-GR" dirty="0"/>
              <a:t>Για την εγγραφή εμμέσων ανηλίκων απαιτείται αίτηση γονέα και έγκριση του ετέρου.</a:t>
            </a:r>
          </a:p>
          <a:p>
            <a:r>
              <a:rPr lang="el-GR" dirty="0"/>
              <a:t>Έκδοση </a:t>
            </a:r>
            <a:r>
              <a:rPr lang="el-GR" dirty="0" err="1"/>
              <a:t>προβεβαίωσης</a:t>
            </a:r>
            <a:r>
              <a:rPr lang="el-GR" dirty="0"/>
              <a:t> ηλεκτρονικά για προσκόμιση ΑΑΔΕ.</a:t>
            </a:r>
          </a:p>
          <a:p>
            <a:r>
              <a:rPr lang="el-GR" dirty="0"/>
              <a:t>Μεταβατικά η ΑΑΔΕ αποστέλλει ηλεκτρονικό αρχείο με τις ενάρξεις και διακοπές επαγγέλματος.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Για κάθε εγγραφή ή διαγραφή μέλους οι Επιστημονικοί Σύλλογοι (ΤΕΕ,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Δικ.Συλλογοι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κλπ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 καταχωρούν ΑΜΚΑ και αποστέλλουν αρχείο στον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e-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ΕΦΚΑ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Σε περίπτωση θανάτου ηλεκτρονική διαγραφή μέσω ΑΡΙΑΝΔΗ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Ηλεκτρονική απογραφή Οικοδομικών Έργων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Ηλεκτρονική απογραφή νομικών προσώπων και υπευθύνων μέσω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e-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ΥΜΣ.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A196FD71-8C19-454B-9E4F-FD963CF6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53C11-78EF-4F8A-917F-AAFC4D194CFE}" type="slidenum"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8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763900A-0F8B-4038-AD26-0E01F814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ΧΡΟΝΟΣ ΑΣΦΑΛΙΣΗΣ</a:t>
            </a:r>
            <a:br>
              <a:rPr lang="el-GR" dirty="0"/>
            </a:br>
            <a:r>
              <a:rPr lang="el-GR" sz="2400" dirty="0">
                <a:solidFill>
                  <a:srgbClr val="002060"/>
                </a:solidFill>
              </a:rPr>
              <a:t>Άρθρο 30 (34ν.4387/2016)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66A64D7-D428-41DC-BC7E-12F654215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33600"/>
            <a:ext cx="8280919" cy="4319736"/>
          </a:xfrm>
        </p:spPr>
        <p:txBody>
          <a:bodyPr/>
          <a:lstStyle/>
          <a:p>
            <a:r>
              <a:rPr lang="el-GR" dirty="0"/>
              <a:t>Πραγματικός: Ο χρόνος ασφαλιστέας απασχόλησης ή ιδιότητας με καταβολή εισφορών. Για μισθωτούς και ο χρόνος για τον οποίο οφείλονται εισφορές.</a:t>
            </a:r>
          </a:p>
          <a:p>
            <a:r>
              <a:rPr lang="el-GR" dirty="0"/>
              <a:t>Πλασματικός: 40 ν.2084/1992, 10 παρ.18 ν.3863/2010, 39-41 ν.3996/2011, 6 παρ.12 και 17 ν.3865/2010 και άσκησης δικηγορίας </a:t>
            </a:r>
          </a:p>
          <a:p>
            <a:r>
              <a:rPr lang="el-GR" dirty="0"/>
              <a:t>Εξαγορά: </a:t>
            </a:r>
            <a:r>
              <a:rPr lang="el-GR" dirty="0">
                <a:solidFill>
                  <a:srgbClr val="002060"/>
                </a:solidFill>
              </a:rPr>
              <a:t>Μισθωτός </a:t>
            </a:r>
            <a:r>
              <a:rPr lang="el-GR" dirty="0"/>
              <a:t>εισφορά ασφαλισμένου εργοδότη με βάση το μισθό του τελευταίου μήνα πριν την αίτηση (απαγορευτικά ποσά)</a:t>
            </a:r>
          </a:p>
          <a:p>
            <a:r>
              <a:rPr lang="el-GR" dirty="0"/>
              <a:t>Ελεύθερος: Η εισφορά του 39 και 40 ν.4387/2016 που έχει επιλέξει κατά το έτος υποβολής της αίτησης. </a:t>
            </a:r>
          </a:p>
          <a:p>
            <a:r>
              <a:rPr lang="el-GR" dirty="0"/>
              <a:t>2% έκπτωση σε περίπτωση εφάπαξ καταβολής</a:t>
            </a:r>
          </a:p>
          <a:p>
            <a:r>
              <a:rPr lang="el-GR" dirty="0"/>
              <a:t>Δυνατότητα παρακράτησης από τις συντάξεις</a:t>
            </a:r>
          </a:p>
          <a:p>
            <a:pPr marL="0" indent="0">
              <a:buNone/>
            </a:pPr>
            <a:endParaRPr lang="el-GR" dirty="0"/>
          </a:p>
          <a:p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CE2095DF-19D1-4DC1-A2E6-B4641BA2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53C11-78EF-4F8A-917F-AAFC4D194CFE}" type="slidenum"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2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xmlns="" id="{6BB7F21F-343E-4C3F-BCF4-F3316F48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72" y="3902351"/>
            <a:ext cx="7848872" cy="2952328"/>
          </a:xfrm>
        </p:spPr>
        <p:txBody>
          <a:bodyPr>
            <a:normAutofit/>
          </a:bodyPr>
          <a:lstStyle/>
          <a:p>
            <a:r>
              <a:rPr lang="el-GR" sz="1600" dirty="0"/>
              <a:t/>
            </a:r>
            <a:br>
              <a:rPr lang="el-GR" sz="1600" dirty="0"/>
            </a:br>
            <a:r>
              <a:rPr lang="el-GR" sz="1600" dirty="0"/>
              <a:t>1</a:t>
            </a:r>
            <a:r>
              <a:rPr lang="el-GR" sz="1600" b="1" u="sng" dirty="0"/>
              <a:t>. </a:t>
            </a:r>
            <a:r>
              <a:rPr lang="el-GR" sz="1600" dirty="0"/>
              <a:t>Αποσυνδέεται η ελάχιστη εισφορά από τον κατώτατο μισθό, με βάση τον οποίο υπήρξε μία αύξηση από τα 157,97 (+10 ΟΑΕΔ) ευρώ στα 175,18 (+10 ΟΑΕΔ) στις 1.2.2019, </a:t>
            </a:r>
            <a:r>
              <a:rPr lang="el-GR" sz="1600" u="sng" dirty="0"/>
              <a:t>ενώ αναμενόταν μετά πάσης βεβαιότητας και άλλη στις αρχές του 2020</a:t>
            </a:r>
            <a:r>
              <a:rPr lang="el-GR" sz="1600" dirty="0"/>
              <a:t>, η οποία σίγουρα θα οδηγούσε την ελάχιστη εισφορά πλησίον αν όχι πιο πάνω από τα </a:t>
            </a:r>
            <a:r>
              <a:rPr lang="el-GR" sz="1600" b="1" dirty="0"/>
              <a:t>200 ευρώ</a:t>
            </a:r>
            <a:r>
              <a:rPr lang="el-GR" sz="1600" dirty="0"/>
              <a:t>.</a:t>
            </a:r>
            <a:br>
              <a:rPr lang="el-GR" sz="1600" dirty="0"/>
            </a:br>
            <a:r>
              <a:rPr lang="el-GR" sz="1600" dirty="0"/>
              <a:t>2. Ελεύθερη επιλογή ασφαλιστικών κατηγοριών</a:t>
            </a:r>
            <a:br>
              <a:rPr lang="el-GR" sz="1600" dirty="0"/>
            </a:br>
            <a:r>
              <a:rPr lang="el-GR" sz="1600" dirty="0"/>
              <a:t>3. Σταδιακή ενοποίηση εισφορών ΕΤΕΑΕΠ και ΕΦΚΑ.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2B488E66-2AA1-4E00-8DE1-686C5866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C11-78EF-4F8A-917F-AAFC4D194CFE}" type="slidenum">
              <a:rPr lang="el-GR" smtClean="0"/>
              <a:pPr/>
              <a:t>9</a:t>
            </a:fld>
            <a:endParaRPr lang="el-GR"/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xmlns="" id="{21FB733F-135F-404B-B58B-A94ED9ECE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808032"/>
              </p:ext>
            </p:extLst>
          </p:nvPr>
        </p:nvGraphicFramePr>
        <p:xfrm>
          <a:off x="1096206" y="529574"/>
          <a:ext cx="7652258" cy="3274296"/>
        </p:xfrm>
        <a:graphic>
          <a:graphicData uri="http://schemas.openxmlformats.org/drawingml/2006/table">
            <a:tbl>
              <a:tblPr firstRow="1" firstCol="1" bandRow="1"/>
              <a:tblGrid>
                <a:gridCol w="1947014">
                  <a:extLst>
                    <a:ext uri="{9D8B030D-6E8A-4147-A177-3AD203B41FA5}">
                      <a16:colId xmlns:a16="http://schemas.microsoft.com/office/drawing/2014/main" xmlns="" val="3989851345"/>
                    </a:ext>
                  </a:extLst>
                </a:gridCol>
                <a:gridCol w="1404668">
                  <a:extLst>
                    <a:ext uri="{9D8B030D-6E8A-4147-A177-3AD203B41FA5}">
                      <a16:colId xmlns:a16="http://schemas.microsoft.com/office/drawing/2014/main" xmlns="" val="3749205733"/>
                    </a:ext>
                  </a:extLst>
                </a:gridCol>
                <a:gridCol w="1315551">
                  <a:extLst>
                    <a:ext uri="{9D8B030D-6E8A-4147-A177-3AD203B41FA5}">
                      <a16:colId xmlns:a16="http://schemas.microsoft.com/office/drawing/2014/main" xmlns="" val="646500708"/>
                    </a:ext>
                  </a:extLst>
                </a:gridCol>
                <a:gridCol w="1646559">
                  <a:extLst>
                    <a:ext uri="{9D8B030D-6E8A-4147-A177-3AD203B41FA5}">
                      <a16:colId xmlns:a16="http://schemas.microsoft.com/office/drawing/2014/main" xmlns="" val="414335613"/>
                    </a:ext>
                  </a:extLst>
                </a:gridCol>
                <a:gridCol w="1338466">
                  <a:extLst>
                    <a:ext uri="{9D8B030D-6E8A-4147-A177-3AD203B41FA5}">
                      <a16:colId xmlns:a16="http://schemas.microsoft.com/office/drawing/2014/main" xmlns="" val="645665398"/>
                    </a:ext>
                  </a:extLst>
                </a:gridCol>
              </a:tblGrid>
              <a:tr h="939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ΚΛΑΣΕΙΣ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ΚΥΡΙΑ ΣΥΝΤΑΞΗ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ΥΓΕΙΑ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ΣΥΝΟΛΟ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ΣΥΝΤΑΞΙΜΕΣ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ΑΠΟΔΟΧΕΣ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74296"/>
                  </a:ext>
                </a:extLst>
              </a:tr>
              <a:tr h="5944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ΝΕΟΙ ΠΕΝΤΑΕΤΙΑΣ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226695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baseline="300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(ΕΛΑΧΙΣΤΗ)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989161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baseline="300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340090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400" baseline="300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l-GR" sz="14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987003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l-GR" sz="1400" baseline="300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l-GR" sz="14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347692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l-GR" sz="1400" baseline="300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l-GR" sz="14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073149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l-GR" sz="1400" baseline="300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l-GR" sz="14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523321"/>
                  </a:ext>
                </a:extLst>
              </a:tr>
            </a:tbl>
          </a:graphicData>
        </a:graphic>
      </p:graphicFrame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58D2EADD-D600-46F9-9006-7318817A9DF9}"/>
              </a:ext>
            </a:extLst>
          </p:cNvPr>
          <p:cNvSpPr/>
          <p:nvPr/>
        </p:nvSpPr>
        <p:spPr>
          <a:xfrm>
            <a:off x="1547664" y="3803874"/>
            <a:ext cx="5832648" cy="24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l-GR" sz="1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Δεν υπολογίζεται εισφορά 10 ευρώ ΟΑΕΔ (πχ. η κατώτατη είναι 220 με ΟΑΕΔ).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0CB16CC7-525E-48FD-8A3D-E3AD4839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53" y="269951"/>
            <a:ext cx="5733575" cy="2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Θρόισμα">
  <a:themeElements>
    <a:clrScheme name="Θρόισμα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1117</Words>
  <Application>Microsoft Office PowerPoint</Application>
  <PresentationFormat>Προβολή στην οθόνη (4:3)</PresentationFormat>
  <Paragraphs>461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Θρόισμα</vt:lpstr>
      <vt:lpstr>1_Θρόισμα</vt:lpstr>
      <vt:lpstr>ΤΟ ΝΈΟ ΑΣΦΑΛΙΣΤΙΚΟ ΤΩΝ ΣΥΜΒΟΛΑΙΟΓΡΑΦΩΝ  </vt:lpstr>
      <vt:lpstr>Αντισυνταγματικές</vt:lpstr>
      <vt:lpstr>ΑΠΟΦΑΣΕΙΣ ΟΛΟΜ. ΣτΕ</vt:lpstr>
      <vt:lpstr>  ΣΧΕΔΙΟ ΝΟΜΟΥ</vt:lpstr>
      <vt:lpstr>ΟΡΓΑΝΩΤΙΚΕΣ ΑΛΛΑΓΕΣ</vt:lpstr>
      <vt:lpstr>ΠΡΑΚΤΙΚΗ ΣΗΜΑΣΙΑ</vt:lpstr>
      <vt:lpstr>ΗΛΕΚΤΡΟΝΙΚΌ ΜΗΤΡΩΟ ΑΡΘΡΟ 10</vt:lpstr>
      <vt:lpstr>ΧΡΟΝΟΣ ΑΣΦΑΛΙΣΗΣ Άρθρο 30 (34ν.4387/2016)</vt:lpstr>
      <vt:lpstr> 1. Αποσυνδέεται η ελάχιστη εισφορά από τον κατώτατο μισθό, με βάση τον οποίο υπήρξε μία αύξηση από τα 157,97 (+10 ΟΑΕΔ) ευρώ στα 175,18 (+10 ΟΑΕΔ) στις 1.2.2019, ενώ αναμενόταν μετά πάσης βεβαιότητας και άλλη στις αρχές του 2020, η οποία σίγουρα θα οδηγούσε την ελάχιστη εισφορά πλησίον αν όχι πιο πάνω από τα 200 ευρώ. 2. Ελεύθερη επιλογή ασφαλιστικών κατηγοριών 3. Σταδιακή ενοποίηση εισφορών ΕΤΕΑΕΠ και ΕΦΚΑ.</vt:lpstr>
      <vt:lpstr>ΠΙΝΑΚΑΣ Β΄ΥΨΟΣ ΜΗΝΙΑΙΩΝ ΑΣΦΑΛΙΣΤΙΚΩΝ ΕΙΣΦΟΡΩΝ ΕΤΕΑΕΠ </vt:lpstr>
      <vt:lpstr> </vt:lpstr>
      <vt:lpstr>Η διαφορά μεταξύ 125 και 210 δεν θα αποτελεί οφειλή!</vt:lpstr>
      <vt:lpstr>Ποσοστά αναπλήρωσης</vt:lpstr>
      <vt:lpstr>ΥΠΟΛΟΓΙΣΜΟΣ ΣΥΝΤΑΞΗΣ (τα έτη 2017-2020 κατά προσέγγιση)</vt:lpstr>
      <vt:lpstr>Συντάξεις με τις νέες Α.Κ.</vt:lpstr>
      <vt:lpstr>ΣΥΝΤΑΞΕΙΣ – ΣΥΝΟΛΙΚΗ ΕΙΣΦΟΡΑ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ΝΈΟ ΑΣΦΑΛΙΣΤΙΚΟ ΑΣΦΑΛΙΣΗ ΕΦΚΑ ΕΤΕΑΕΠ</dc:title>
  <dc:creator>Andreas Koutsolampros</dc:creator>
  <cp:lastModifiedBy>deuteros1</cp:lastModifiedBy>
  <cp:revision>8</cp:revision>
  <dcterms:created xsi:type="dcterms:W3CDTF">2020-02-11T14:39:58Z</dcterms:created>
  <dcterms:modified xsi:type="dcterms:W3CDTF">2020-02-26T15:33:18Z</dcterms:modified>
</cp:coreProperties>
</file>